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notesSlides/notesSlide11.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ppt/slideLayouts/slideLayout4.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notesSlides/notesSlide4.xml" ContentType="application/vnd.openxmlformats-officedocument.presentationml.notesSlide+xml"/>
  <Override PartName="/ppt/slides/slide2.xml" ContentType="application/vnd.openxmlformats-officedocument.presentationml.slide+xml"/>
  <Override PartName="/ppt/charts/chartEx1.xml" ContentType="application/vnd.ms-office.chartex+xml"/>
  <Override PartName="/ppt/slides/slide11.xml" ContentType="application/vnd.openxmlformats-officedocument.presentationml.slide+xml"/>
  <Override PartName="/ppt/charts/colors1.xml" ContentType="application/vnd.ms-office.chartcolorstyle+xml"/>
  <Override PartName="/ppt/charts/style1.xml" ContentType="application/vnd.ms-office.chartstyle+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slides/slide5.xml" ContentType="application/vnd.openxmlformats-officedocument.presentationml.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viewProps.xml" ContentType="application/vnd.openxmlformats-officedocument.presentationml.viewProps+xml"/>
  <Override PartName="/ppt/notesSlides/notesSlide1.xml" ContentType="application/vnd.openxmlformats-officedocument.presentationml.notesSlide+xml"/>
  <Override PartName="/ppt/slides/slide7.xml" ContentType="application/vnd.openxmlformats-officedocument.presentationml.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5.xml" ContentType="application/vnd.openxmlformats-officedocument.presentationml.notesSlide+xml"/>
  <Override PartName="/ppt/slides/slide3.xml" ContentType="application/vnd.openxmlformats-officedocument.presentationml.slide+xml"/>
  <Override PartName="/ppt/notesSlides/notesSlide7.xml" ContentType="application/vnd.openxmlformats-officedocument.presentationml.notesSlide+xml"/>
  <Override PartName="/ppt/slides/slide1.xml" ContentType="application/vnd.openxmlformats-officedocument.presentationml.slide+xml"/>
  <Override PartName="/ppt/slideLayouts/slideLayout8.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s/slide16.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7" r:id="rId3"/>
    <p:sldId id="270" r:id="rId4"/>
    <p:sldId id="266" r:id="rId5"/>
    <p:sldId id="272" r:id="rId6"/>
    <p:sldId id="268" r:id="rId7"/>
    <p:sldId id="258" r:id="rId8"/>
    <p:sldId id="261" r:id="rId9"/>
    <p:sldId id="271" r:id="rId10"/>
    <p:sldId id="259" r:id="rId11"/>
    <p:sldId id="262" r:id="rId12"/>
    <p:sldId id="260" r:id="rId13"/>
    <p:sldId id="273" r:id="rId14"/>
    <p:sldId id="269" r:id="rId15"/>
    <p:sldId id="264" r:id="rId16"/>
    <p:sldId id="274"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034EAC-0ED0-E836-2A5E-12021CA21DB6}" name="Kaiser, Grace Michelle - (gkaiser)" initials="GK" userId="S::gkaiser@arizona.edu::683d3a62-bfe1-4dfe-af39-e3e749f37c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9C538F-7241-420B-B837-C0DE37CEF542}" v="279" dt="2026-04-03T22:48:28.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5" autoAdjust="0"/>
    <p:restoredTop sz="73256" autoAdjust="0"/>
  </p:normalViewPr>
  <p:slideViewPr>
    <p:cSldViewPr snapToGrid="0">
      <p:cViewPr varScale="1">
        <p:scale>
          <a:sx n="91" d="100"/>
          <a:sy n="91" d="100"/>
        </p:scale>
        <p:origin x="14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https://emailarizona-my.sharepoint.com/personal/gkaiser_arizona_edu/Documents/Data%20Tracker.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('Column Densities'!$A$2:$A$5,'Column Densities'!$A$7:$A$10)</cx:f>
        <cx:lvl ptCount="8">
          <cx:pt idx="0">Seo 21</cx:pt>
          <cx:pt idx="1">Seo 22</cx:pt>
          <cx:pt idx="2">Seo 24</cx:pt>
          <cx:pt idx="3">Seo 26</cx:pt>
          <cx:pt idx="4">Seo 28</cx:pt>
          <cx:pt idx="5">Seo 29</cx:pt>
          <cx:pt idx="6">Seo 37</cx:pt>
          <cx:pt idx="7">Seo 39</cx:pt>
        </cx:lvl>
      </cx:strDim>
      <cx:numDim type="val">
        <cx:f>('Column Densities'!$O$2:$O$5,'Column Densities'!$O$7:$O$10)</cx:f>
        <cx:lvl ptCount="8" formatCode="General">
          <cx:pt idx="0">0.18432454376434548</cx:pt>
          <cx:pt idx="1">0.20118535496169154</cx:pt>
          <cx:pt idx="2">0.17508180839936974</cx:pt>
          <cx:pt idx="3">0.12457682644788566</cx:pt>
          <cx:pt idx="4">0.13815564342228445</cx:pt>
          <cx:pt idx="5">0.17647833177998451</cx:pt>
          <cx:pt idx="6">0.16034655164676506</cx:pt>
          <cx:pt idx="7">0.11315027400776699</cx:pt>
        </cx:lvl>
      </cx:numDim>
    </cx:data>
  </cx:chartData>
  <cx:chart>
    <cx:title pos="t" align="ctr" overlay="0">
      <cx:tx>
        <cx:txData>
          <cx:v>HDCO/H2CO Ratio by Source</cx:v>
        </cx:txData>
      </cx:tx>
      <cx:txPr>
        <a:bodyPr spcFirstLastPara="1" vertOverflow="ellipsis" horzOverflow="overflow" wrap="square" lIns="0" tIns="0" rIns="0" bIns="0" anchor="ctr" anchorCtr="1"/>
        <a:lstStyle/>
        <a:p>
          <a:pPr algn="ctr" rtl="0">
            <a:defRPr/>
          </a:pPr>
          <a:r>
            <a:rPr lang="en-US" sz="2200" b="0" i="0" u="none" strike="noStrike" baseline="0" dirty="0">
              <a:solidFill>
                <a:sysClr val="windowText" lastClr="000000">
                  <a:lumMod val="65000"/>
                  <a:lumOff val="35000"/>
                </a:sysClr>
              </a:solidFill>
              <a:latin typeface="Aptos Narrow" panose="02110004020202020204"/>
            </a:rPr>
            <a:t>HDCO/H2CO Ratio by Source</a:t>
          </a:r>
        </a:p>
      </cx:txPr>
    </cx:title>
    <cx:plotArea>
      <cx:plotAreaRegion>
        <cx:series layoutId="boxWhisker" uniqueId="{6A97198E-80D5-499B-8B65-CF7DADA15DA3}">
          <cx:dataPt idx="9">
            <cx:spPr>
              <a:solidFill>
                <a:srgbClr val="00B050"/>
              </a:solidFill>
            </cx:spPr>
          </cx:dataPt>
          <cx:dataPt idx="12">
            <cx:spPr>
              <a:solidFill>
                <a:srgbClr val="92D050"/>
              </a:solidFill>
            </cx:spPr>
          </cx:dataPt>
          <cx:dataId val="0"/>
          <cx:layoutPr>
            <cx:visibility meanLine="0" meanMarker="1" nonoutliers="0" outliers="1"/>
            <cx:statistics quartileMethod="exclusive"/>
          </cx:layoutPr>
        </cx:series>
      </cx:plotAreaRegion>
      <cx:axis id="0">
        <cx:catScaling gapWidth="1"/>
        <cx:title>
          <cx:tx>
            <cx:txData>
              <cx:v>Source</cx:v>
            </cx:txData>
          </cx:tx>
          <cx:txPr>
            <a:bodyPr spcFirstLastPara="1" vertOverflow="ellipsis" horzOverflow="overflow" wrap="square" lIns="0" tIns="0" rIns="0" bIns="0" anchor="ctr" anchorCtr="1"/>
            <a:lstStyle/>
            <a:p>
              <a:pPr algn="ctr" rtl="0">
                <a:defRPr/>
              </a:pPr>
              <a:r>
                <a:rPr lang="en-US" sz="2200" b="0" i="0" u="none" strike="noStrike" baseline="0" dirty="0">
                  <a:solidFill>
                    <a:sysClr val="windowText" lastClr="000000">
                      <a:lumMod val="65000"/>
                      <a:lumOff val="35000"/>
                    </a:sysClr>
                  </a:solidFill>
                  <a:latin typeface="Aptos Narrow" panose="02110004020202020204"/>
                </a:rPr>
                <a:t>Source</a:t>
              </a:r>
            </a:p>
          </cx:txPr>
        </cx:title>
        <cx:tickLabels/>
        <cx:txPr>
          <a:bodyPr spcFirstLastPara="1" vertOverflow="ellipsis" horzOverflow="overflow" wrap="square" lIns="0" tIns="0" rIns="0" bIns="0" anchor="ctr" anchorCtr="1"/>
          <a:lstStyle/>
          <a:p>
            <a:pPr algn="ctr" rtl="0">
              <a:defRPr sz="1400" baseline="0"/>
            </a:pPr>
            <a:endParaRPr lang="en-US" sz="1400" b="0" i="0" u="none" strike="noStrike" baseline="0">
              <a:solidFill>
                <a:prstClr val="black">
                  <a:lumMod val="65000"/>
                  <a:lumOff val="35000"/>
                </a:prstClr>
              </a:solidFill>
              <a:latin typeface="Aptos" panose="02110004020202020204"/>
            </a:endParaRPr>
          </a:p>
        </cx:txPr>
      </cx:axis>
      <cx:axis id="1">
        <cx:valScaling/>
        <cx:title>
          <cx:tx>
            <cx:txData>
              <cx:v>HDCO/H2CO</cx:v>
            </cx:txData>
          </cx:tx>
          <cx:txPr>
            <a:bodyPr spcFirstLastPara="1" vertOverflow="ellipsis" horzOverflow="overflow" wrap="square" lIns="0" tIns="0" rIns="0" bIns="0" anchor="ctr" anchorCtr="1"/>
            <a:lstStyle/>
            <a:p>
              <a:pPr algn="ctr" rtl="0">
                <a:defRPr/>
              </a:pPr>
              <a:r>
                <a:rPr lang="en-US" sz="2200" b="0" i="0" u="none" strike="noStrike" baseline="0" dirty="0">
                  <a:solidFill>
                    <a:sysClr val="windowText" lastClr="000000">
                      <a:lumMod val="65000"/>
                      <a:lumOff val="35000"/>
                    </a:sysClr>
                  </a:solidFill>
                  <a:latin typeface="Aptos Narrow" panose="02110004020202020204"/>
                </a:rPr>
                <a:t>HDCO/H2CO</a:t>
              </a:r>
            </a:p>
          </cx:txPr>
        </cx:title>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1C1F6-0DEF-41E2-A506-A8D045D4C37E}" type="datetimeFigureOut">
              <a:rPr lang="en-US" smtClean="0"/>
              <a:t>4/8/2026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D0878-6264-4C44-9032-09F331659CB8}" type="slidenum">
              <a:rPr lang="en-US" smtClean="0"/>
              <a:t>‹#›</a:t>
            </a:fld>
            <a:endParaRPr lang="en-US"/>
          </a:p>
        </p:txBody>
      </p:sp>
    </p:spTree>
    <p:extLst>
      <p:ext uri="{BB962C8B-B14F-4D97-AF65-F5344CB8AC3E}">
        <p14:creationId xmlns:p14="http://schemas.microsoft.com/office/powerpoint/2010/main" val="447031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big. What we observed was part of a molecular cloud. Molecular clouds are essentially cold, dense regions of gas and dust that are prime for the formation of stars and planets. We were looking at what you see here, the Taurus Molecular Cloud</a:t>
            </a:r>
          </a:p>
        </p:txBody>
      </p:sp>
      <p:sp>
        <p:nvSpPr>
          <p:cNvPr id="4" name="Slide Number Placeholder 3"/>
          <p:cNvSpPr>
            <a:spLocks noGrp="1"/>
          </p:cNvSpPr>
          <p:nvPr>
            <p:ph type="sldNum" sz="quarter" idx="5"/>
          </p:nvPr>
        </p:nvSpPr>
        <p:spPr/>
        <p:txBody>
          <a:bodyPr/>
          <a:lstStyle/>
          <a:p>
            <a:fld id="{283D0878-6264-4C44-9032-09F331659CB8}" type="slidenum">
              <a:rPr lang="en-US" smtClean="0"/>
              <a:t>2</a:t>
            </a:fld>
            <a:endParaRPr lang="en-US"/>
          </a:p>
        </p:txBody>
      </p:sp>
    </p:spTree>
    <p:extLst>
      <p:ext uri="{BB962C8B-B14F-4D97-AF65-F5344CB8AC3E}">
        <p14:creationId xmlns:p14="http://schemas.microsoft.com/office/powerpoint/2010/main" val="3658309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ARO 12m telescope up on Kitt Peak, we observed HDCO at 2 frequencies as well as H2CO at two frequencies to account for the different possibilities of the arrangement of spin in the molecule. We spent the whole first semester observing these four transitions for each of the cores as the spectra you can see here. We made note of the height of the spike aka the intensity of the transition as we will use that to determine the column density next</a:t>
            </a:r>
          </a:p>
          <a:p>
            <a:r>
              <a:rPr lang="en-US" dirty="0"/>
              <a:t>Converting </a:t>
            </a:r>
            <a:r>
              <a:rPr lang="en-US" dirty="0" err="1"/>
              <a:t>freq</a:t>
            </a:r>
            <a:r>
              <a:rPr lang="en-US" dirty="0"/>
              <a:t> into velocity using doppler formula</a:t>
            </a:r>
          </a:p>
        </p:txBody>
      </p:sp>
      <p:sp>
        <p:nvSpPr>
          <p:cNvPr id="4" name="Slide Number Placeholder 3"/>
          <p:cNvSpPr>
            <a:spLocks noGrp="1"/>
          </p:cNvSpPr>
          <p:nvPr>
            <p:ph type="sldNum" sz="quarter" idx="5"/>
          </p:nvPr>
        </p:nvSpPr>
        <p:spPr/>
        <p:txBody>
          <a:bodyPr/>
          <a:lstStyle/>
          <a:p>
            <a:fld id="{283D0878-6264-4C44-9032-09F331659CB8}" type="slidenum">
              <a:rPr lang="en-US" smtClean="0"/>
              <a:t>11</a:t>
            </a:fld>
            <a:endParaRPr lang="en-US"/>
          </a:p>
        </p:txBody>
      </p:sp>
    </p:spTree>
    <p:extLst>
      <p:ext uri="{BB962C8B-B14F-4D97-AF65-F5344CB8AC3E}">
        <p14:creationId xmlns:p14="http://schemas.microsoft.com/office/powerpoint/2010/main" val="423491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adjusted the intensities for both formaldehyde and deuterated formaldehyde to account for the beam efficiency (percent of the data that was actually able to be taken in by the telescope), then we were able to assume that the conditions to observe the deuterated formaldehyde were optically thin, meaning light passes through more easily, which simplified the calculations to simply multiplying a known set of column densities divided by intensities at each excitation temperature by the intensity observed in the spectra for each line for each core. This gives us our column density versus excitation temperature graph. The solid lines are the column densities from the known data set and the dotted lines are error bars. Where the solid lines cross gives us the Column Density we will use for the fractionation ratios and the excitation temperature (the temperature at which the energy transition is happening) to find the column density of formaldehyde</a:t>
            </a:r>
          </a:p>
        </p:txBody>
      </p:sp>
      <p:sp>
        <p:nvSpPr>
          <p:cNvPr id="4" name="Slide Number Placeholder 3"/>
          <p:cNvSpPr>
            <a:spLocks noGrp="1"/>
          </p:cNvSpPr>
          <p:nvPr>
            <p:ph type="sldNum" sz="quarter" idx="5"/>
          </p:nvPr>
        </p:nvSpPr>
        <p:spPr/>
        <p:txBody>
          <a:bodyPr/>
          <a:lstStyle/>
          <a:p>
            <a:fld id="{283D0878-6264-4C44-9032-09F331659CB8}" type="slidenum">
              <a:rPr lang="en-US" smtClean="0"/>
              <a:t>12</a:t>
            </a:fld>
            <a:endParaRPr lang="en-US"/>
          </a:p>
        </p:txBody>
      </p:sp>
    </p:spTree>
    <p:extLst>
      <p:ext uri="{BB962C8B-B14F-4D97-AF65-F5344CB8AC3E}">
        <p14:creationId xmlns:p14="http://schemas.microsoft.com/office/powerpoint/2010/main" val="1587070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2A344-D155-9A9F-67FC-EB917C826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B82AAB-3F3C-A4CF-227A-42D79A4477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D9AF45-EFA0-8C78-2B1A-C421B7D8F36C}"/>
              </a:ext>
            </a:extLst>
          </p:cNvPr>
          <p:cNvSpPr>
            <a:spLocks noGrp="1"/>
          </p:cNvSpPr>
          <p:nvPr>
            <p:ph type="body" idx="1"/>
          </p:nvPr>
        </p:nvSpPr>
        <p:spPr/>
        <p:txBody>
          <a:bodyPr/>
          <a:lstStyle/>
          <a:p>
            <a:r>
              <a:rPr lang="en-US" dirty="0"/>
              <a:t>We adjusted the intensities for both formaldehyde and deuterated formaldehyde to account for the beam efficiency (percent of the data that was actually able to be taken in by the telescope), then we were able to assume that the conditions to observe the deuterated formaldehyde were optically thin, meaning light passes through more easily, which simplified the calculations to simply multiplying a known set of column densities divided by intensities at each excitation temperature by the intensity observed in the spectra for each line for each core. This gives us our column density versus excitation temperature graph. The solid lines are the column densities from the known data set and the dotted lines are error bars. Where the solid lines cross gives us the Column Density we will use for the fractionation ratios and the excitation temperature (the temperature at which the energy transition is happening) to find the column density of formaldehyde</a:t>
            </a:r>
          </a:p>
        </p:txBody>
      </p:sp>
      <p:sp>
        <p:nvSpPr>
          <p:cNvPr id="4" name="Slide Number Placeholder 3">
            <a:extLst>
              <a:ext uri="{FF2B5EF4-FFF2-40B4-BE49-F238E27FC236}">
                <a16:creationId xmlns:a16="http://schemas.microsoft.com/office/drawing/2014/main" id="{E864757B-54E1-C8BD-2F6B-AAF2E7776C96}"/>
              </a:ext>
            </a:extLst>
          </p:cNvPr>
          <p:cNvSpPr>
            <a:spLocks noGrp="1"/>
          </p:cNvSpPr>
          <p:nvPr>
            <p:ph type="sldNum" sz="quarter" idx="5"/>
          </p:nvPr>
        </p:nvSpPr>
        <p:spPr/>
        <p:txBody>
          <a:bodyPr/>
          <a:lstStyle/>
          <a:p>
            <a:fld id="{283D0878-6264-4C44-9032-09F331659CB8}" type="slidenum">
              <a:rPr lang="en-US" smtClean="0"/>
              <a:t>13</a:t>
            </a:fld>
            <a:endParaRPr lang="en-US"/>
          </a:p>
        </p:txBody>
      </p:sp>
    </p:spTree>
    <p:extLst>
      <p:ext uri="{BB962C8B-B14F-4D97-AF65-F5344CB8AC3E}">
        <p14:creationId xmlns:p14="http://schemas.microsoft.com/office/powerpoint/2010/main" val="1719971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6E11F-F4AE-BC35-CF43-16ADF5A2B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A4D3D5-3C1D-5556-9133-679ADE5D95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919E27-82C1-D235-2423-3812D3CC0EDC}"/>
              </a:ext>
            </a:extLst>
          </p:cNvPr>
          <p:cNvSpPr>
            <a:spLocks noGrp="1"/>
          </p:cNvSpPr>
          <p:nvPr>
            <p:ph type="body" idx="1"/>
          </p:nvPr>
        </p:nvSpPr>
        <p:spPr/>
        <p:txBody>
          <a:bodyPr/>
          <a:lstStyle/>
          <a:p>
            <a:r>
              <a:rPr lang="en-US" dirty="0"/>
              <a:t>It’s a bit trickier to find the column densities for formaldehyde since we cannot make the same optically thin assumption we made for HDCO. This complicated the integral we have to do by a lot and makes it so we can’t just solve for the ratio of column density to intensity like before. Luckily, we have a piece of C code that does this integral for us! We give it the adjusted intensity, the width of the peak we observed, and the gas kinetic temperature found from a paper by Young Min Seo studying the Taurus Molecular Cloud and it returns a list of column densities by excitation temperature. So we use the excitation temperature we found previously to look up the column density from the output file, and now we have both column densities and can make our ratios for each core!</a:t>
            </a:r>
          </a:p>
        </p:txBody>
      </p:sp>
      <p:sp>
        <p:nvSpPr>
          <p:cNvPr id="4" name="Slide Number Placeholder 3">
            <a:extLst>
              <a:ext uri="{FF2B5EF4-FFF2-40B4-BE49-F238E27FC236}">
                <a16:creationId xmlns:a16="http://schemas.microsoft.com/office/drawing/2014/main" id="{A8F6474A-46A6-A45A-7F6A-B48A166F4453}"/>
              </a:ext>
            </a:extLst>
          </p:cNvPr>
          <p:cNvSpPr>
            <a:spLocks noGrp="1"/>
          </p:cNvSpPr>
          <p:nvPr>
            <p:ph type="sldNum" sz="quarter" idx="5"/>
          </p:nvPr>
        </p:nvSpPr>
        <p:spPr/>
        <p:txBody>
          <a:bodyPr/>
          <a:lstStyle/>
          <a:p>
            <a:fld id="{283D0878-6264-4C44-9032-09F331659CB8}" type="slidenum">
              <a:rPr lang="en-US" smtClean="0"/>
              <a:t>14</a:t>
            </a:fld>
            <a:endParaRPr lang="en-US"/>
          </a:p>
        </p:txBody>
      </p:sp>
    </p:spTree>
    <p:extLst>
      <p:ext uri="{BB962C8B-B14F-4D97-AF65-F5344CB8AC3E}">
        <p14:creationId xmlns:p14="http://schemas.microsoft.com/office/powerpoint/2010/main" val="1242281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the ratios for each of the cores, we can compare them to the other aspects of the core such like location and density. From this we can see if any of these other aspects have a relation to the evolution of the core or filament, providing a better understanding of these regions, their conditions, and thus the potential conditions for the birth of a star</a:t>
            </a:r>
          </a:p>
        </p:txBody>
      </p:sp>
      <p:sp>
        <p:nvSpPr>
          <p:cNvPr id="4" name="Slide Number Placeholder 3"/>
          <p:cNvSpPr>
            <a:spLocks noGrp="1"/>
          </p:cNvSpPr>
          <p:nvPr>
            <p:ph type="sldNum" sz="quarter" idx="5"/>
          </p:nvPr>
        </p:nvSpPr>
        <p:spPr/>
        <p:txBody>
          <a:bodyPr/>
          <a:lstStyle/>
          <a:p>
            <a:fld id="{283D0878-6264-4C44-9032-09F331659CB8}" type="slidenum">
              <a:rPr lang="en-US" smtClean="0"/>
              <a:t>15</a:t>
            </a:fld>
            <a:endParaRPr lang="en-US"/>
          </a:p>
        </p:txBody>
      </p:sp>
    </p:spTree>
    <p:extLst>
      <p:ext uri="{BB962C8B-B14F-4D97-AF65-F5344CB8AC3E}">
        <p14:creationId xmlns:p14="http://schemas.microsoft.com/office/powerpoint/2010/main" val="2442505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characterize the structure in these clouds in the following way with filaments and cores</a:t>
            </a:r>
          </a:p>
        </p:txBody>
      </p:sp>
      <p:sp>
        <p:nvSpPr>
          <p:cNvPr id="4" name="Slide Number Placeholder 3"/>
          <p:cNvSpPr>
            <a:spLocks noGrp="1"/>
          </p:cNvSpPr>
          <p:nvPr>
            <p:ph type="sldNum" sz="quarter" idx="5"/>
          </p:nvPr>
        </p:nvSpPr>
        <p:spPr/>
        <p:txBody>
          <a:bodyPr/>
          <a:lstStyle/>
          <a:p>
            <a:fld id="{283D0878-6264-4C44-9032-09F331659CB8}" type="slidenum">
              <a:rPr lang="en-US" smtClean="0"/>
              <a:t>3</a:t>
            </a:fld>
            <a:endParaRPr lang="en-US"/>
          </a:p>
        </p:txBody>
      </p:sp>
    </p:spTree>
    <p:extLst>
      <p:ext uri="{BB962C8B-B14F-4D97-AF65-F5344CB8AC3E}">
        <p14:creationId xmlns:p14="http://schemas.microsoft.com/office/powerpoint/2010/main" val="2104186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star and planetary formation is going to occur in these densest regions, we can see the filamentary structure, which you can think of like longer threads or strips of dense gas, and within those, even denser regions called starless cores. These cores very cold and, again, dense regions and are the building blocks of star formation. Thus they can set the initial conditions of future stars or planets should they collapse to form them, which is why we want to understand them and their evolution.</a:t>
            </a:r>
          </a:p>
        </p:txBody>
      </p:sp>
      <p:sp>
        <p:nvSpPr>
          <p:cNvPr id="4" name="Slide Number Placeholder 3"/>
          <p:cNvSpPr>
            <a:spLocks noGrp="1"/>
          </p:cNvSpPr>
          <p:nvPr>
            <p:ph type="sldNum" sz="quarter" idx="5"/>
          </p:nvPr>
        </p:nvSpPr>
        <p:spPr/>
        <p:txBody>
          <a:bodyPr/>
          <a:lstStyle/>
          <a:p>
            <a:fld id="{283D0878-6264-4C44-9032-09F331659CB8}" type="slidenum">
              <a:rPr lang="en-US" smtClean="0"/>
              <a:t>4</a:t>
            </a:fld>
            <a:endParaRPr lang="en-US"/>
          </a:p>
        </p:txBody>
      </p:sp>
    </p:spTree>
    <p:extLst>
      <p:ext uri="{BB962C8B-B14F-4D97-AF65-F5344CB8AC3E}">
        <p14:creationId xmlns:p14="http://schemas.microsoft.com/office/powerpoint/2010/main" val="380062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Ammonia, which is excited by collisions, acts as a good tracer of these regions. The denser you are, the more collisions you have. </a:t>
            </a:r>
          </a:p>
          <a:p>
            <a:r>
              <a:rPr lang="en-US" dirty="0"/>
              <a:t>Defines where the dense cores are</a:t>
            </a:r>
          </a:p>
          <a:p>
            <a:r>
              <a:rPr lang="en-US" dirty="0"/>
              <a:t>w/I dense gas, other molecules like formaldehyde that can deuterate</a:t>
            </a:r>
          </a:p>
        </p:txBody>
      </p:sp>
      <p:sp>
        <p:nvSpPr>
          <p:cNvPr id="4" name="Slide Number Placeholder 3"/>
          <p:cNvSpPr>
            <a:spLocks noGrp="1"/>
          </p:cNvSpPr>
          <p:nvPr>
            <p:ph type="sldNum" sz="quarter" idx="5"/>
          </p:nvPr>
        </p:nvSpPr>
        <p:spPr/>
        <p:txBody>
          <a:bodyPr/>
          <a:lstStyle/>
          <a:p>
            <a:fld id="{283D0878-6264-4C44-9032-09F331659CB8}" type="slidenum">
              <a:rPr lang="en-US" smtClean="0"/>
              <a:t>5</a:t>
            </a:fld>
            <a:endParaRPr lang="en-US"/>
          </a:p>
        </p:txBody>
      </p:sp>
    </p:spTree>
    <p:extLst>
      <p:ext uri="{BB962C8B-B14F-4D97-AF65-F5344CB8AC3E}">
        <p14:creationId xmlns:p14="http://schemas.microsoft.com/office/powerpoint/2010/main" val="3200388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we can learn about these filaments and cores and their evolution is with deuterium fractionation. Deuterium fractionation describes the ratio between a deuterated molecule and its standard counterpart. Deuterated meaning a hydrogen atom has been replaced by its heavier isotope, deuterium. This deuteration tends to happen in cold, dense gas like the starless cores I mentioned previously. As the cores evolve, they build up deuterated molecules over time, which makes them good tracer of evolutionary history: a higher deuteration ratio corresponds to a more evolved core. Plus, it is very easy to find, which is why we are looking for it specifically to trace evolutionary trends</a:t>
            </a:r>
          </a:p>
        </p:txBody>
      </p:sp>
      <p:sp>
        <p:nvSpPr>
          <p:cNvPr id="4" name="Slide Number Placeholder 3"/>
          <p:cNvSpPr>
            <a:spLocks noGrp="1"/>
          </p:cNvSpPr>
          <p:nvPr>
            <p:ph type="sldNum" sz="quarter" idx="5"/>
          </p:nvPr>
        </p:nvSpPr>
        <p:spPr/>
        <p:txBody>
          <a:bodyPr/>
          <a:lstStyle/>
          <a:p>
            <a:fld id="{283D0878-6264-4C44-9032-09F331659CB8}" type="slidenum">
              <a:rPr lang="en-US" smtClean="0"/>
              <a:t>6</a:t>
            </a:fld>
            <a:endParaRPr lang="en-US"/>
          </a:p>
        </p:txBody>
      </p:sp>
    </p:spTree>
    <p:extLst>
      <p:ext uri="{BB962C8B-B14F-4D97-AF65-F5344CB8AC3E}">
        <p14:creationId xmlns:p14="http://schemas.microsoft.com/office/powerpoint/2010/main" val="4169883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previous Space Grant project focused on the B10 Region of the Taurus Molecular Cloud, there was a generally a </a:t>
            </a:r>
            <a:r>
              <a:rPr lang="en-US" dirty="0" err="1"/>
              <a:t>spacial</a:t>
            </a:r>
            <a:r>
              <a:rPr lang="en-US" dirty="0"/>
              <a:t> correlation found in deuteration, meaning cores in one filament had similar ratios compared to another filament. Since deuterium fractionation is a tracer of evolutionary history as more deuterium builds up as the starless core evolves, this leads to the conclusion that perhaps the whole filaments evolve at a similar rate. However, the project only covered the one region</a:t>
            </a:r>
          </a:p>
          <a:p>
            <a:endParaRPr lang="en-US" dirty="0"/>
          </a:p>
        </p:txBody>
      </p:sp>
      <p:sp>
        <p:nvSpPr>
          <p:cNvPr id="4" name="Slide Number Placeholder 3"/>
          <p:cNvSpPr>
            <a:spLocks noGrp="1"/>
          </p:cNvSpPr>
          <p:nvPr>
            <p:ph type="sldNum" sz="quarter" idx="5"/>
          </p:nvPr>
        </p:nvSpPr>
        <p:spPr/>
        <p:txBody>
          <a:bodyPr/>
          <a:lstStyle/>
          <a:p>
            <a:fld id="{283D0878-6264-4C44-9032-09F331659CB8}" type="slidenum">
              <a:rPr lang="en-US" smtClean="0"/>
              <a:t>7</a:t>
            </a:fld>
            <a:endParaRPr lang="en-US"/>
          </a:p>
        </p:txBody>
      </p:sp>
    </p:spTree>
    <p:extLst>
      <p:ext uri="{BB962C8B-B14F-4D97-AF65-F5344CB8AC3E}">
        <p14:creationId xmlns:p14="http://schemas.microsoft.com/office/powerpoint/2010/main" val="2194637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project acts as a sort of continuation to see if the same trends are observed. We looked at 3 filaments, all of which have 3 or more cores in the B213 and B218 regions. The overall goal is to observe the ratio between the formaldehyde and deuterated formaldehyde and compare those ratios with aspects of the core like location and density to study potential trends in evolution and see if the trend observed previously holds elsewhere</a:t>
            </a:r>
          </a:p>
        </p:txBody>
      </p:sp>
      <p:sp>
        <p:nvSpPr>
          <p:cNvPr id="4" name="Slide Number Placeholder 3"/>
          <p:cNvSpPr>
            <a:spLocks noGrp="1"/>
          </p:cNvSpPr>
          <p:nvPr>
            <p:ph type="sldNum" sz="quarter" idx="5"/>
          </p:nvPr>
        </p:nvSpPr>
        <p:spPr/>
        <p:txBody>
          <a:bodyPr/>
          <a:lstStyle/>
          <a:p>
            <a:fld id="{283D0878-6264-4C44-9032-09F331659CB8}" type="slidenum">
              <a:rPr lang="en-US" smtClean="0"/>
              <a:t>8</a:t>
            </a:fld>
            <a:endParaRPr lang="en-US"/>
          </a:p>
        </p:txBody>
      </p:sp>
    </p:spTree>
    <p:extLst>
      <p:ext uri="{BB962C8B-B14F-4D97-AF65-F5344CB8AC3E}">
        <p14:creationId xmlns:p14="http://schemas.microsoft.com/office/powerpoint/2010/main" val="2305415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ratio that I am talking about compares the column densities of HDCO and H2CO. Essentially, the column density is the number of molecules in a given volume in space projected onto the area that we actually observe. To determine the column densities and figure out how many molecules there are of each, we need to observe the molecules. Obviously, it’s a little hard to do that, but it is much easier to observe when these molecules change energy</a:t>
            </a:r>
          </a:p>
        </p:txBody>
      </p:sp>
      <p:sp>
        <p:nvSpPr>
          <p:cNvPr id="4" name="Slide Number Placeholder 3"/>
          <p:cNvSpPr>
            <a:spLocks noGrp="1"/>
          </p:cNvSpPr>
          <p:nvPr>
            <p:ph type="sldNum" sz="quarter" idx="5"/>
          </p:nvPr>
        </p:nvSpPr>
        <p:spPr/>
        <p:txBody>
          <a:bodyPr/>
          <a:lstStyle/>
          <a:p>
            <a:fld id="{283D0878-6264-4C44-9032-09F331659CB8}" type="slidenum">
              <a:rPr lang="en-US" smtClean="0"/>
              <a:t>9</a:t>
            </a:fld>
            <a:endParaRPr lang="en-US"/>
          </a:p>
        </p:txBody>
      </p:sp>
    </p:spTree>
    <p:extLst>
      <p:ext uri="{BB962C8B-B14F-4D97-AF65-F5344CB8AC3E}">
        <p14:creationId xmlns:p14="http://schemas.microsoft.com/office/powerpoint/2010/main" val="4119492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Molecule is rotating and can rotate in a bunch of different ways and each of these ways corresponds with a specific energy</a:t>
            </a:r>
          </a:p>
          <a:p>
            <a:r>
              <a:rPr lang="en-US" dirty="0"/>
              <a:t>As it changes from one way of rotating to another, it changes in energy</a:t>
            </a:r>
          </a:p>
          <a:p>
            <a:r>
              <a:rPr lang="en-US" dirty="0"/>
              <a:t>This change in energy emits radiation of a specific frequency that we can observe with radio telescopes</a:t>
            </a:r>
          </a:p>
          <a:p>
            <a:r>
              <a:rPr lang="en-US" dirty="0"/>
              <a:t>This diagram depicts all the possible transitions for deuterated formaldehyde up to 30 Kelvin (very cold,~ -406 F)</a:t>
            </a:r>
          </a:p>
          <a:p>
            <a:r>
              <a:rPr lang="en-US" dirty="0"/>
              <a:t>The different colors designate the different ways the molecule can change in rotation, the dotted lines designate transitions with frequencies that are hard to observe due to the atmosphere, and the bold lines designate the transitions that we observed for HDCO!</a:t>
            </a:r>
          </a:p>
        </p:txBody>
      </p:sp>
      <p:sp>
        <p:nvSpPr>
          <p:cNvPr id="4" name="Slide Number Placeholder 3"/>
          <p:cNvSpPr>
            <a:spLocks noGrp="1"/>
          </p:cNvSpPr>
          <p:nvPr>
            <p:ph type="sldNum" sz="quarter" idx="5"/>
          </p:nvPr>
        </p:nvSpPr>
        <p:spPr/>
        <p:txBody>
          <a:bodyPr/>
          <a:lstStyle/>
          <a:p>
            <a:fld id="{283D0878-6264-4C44-9032-09F331659CB8}" type="slidenum">
              <a:rPr lang="en-US" smtClean="0"/>
              <a:t>10</a:t>
            </a:fld>
            <a:endParaRPr lang="en-US"/>
          </a:p>
        </p:txBody>
      </p:sp>
    </p:spTree>
    <p:extLst>
      <p:ext uri="{BB962C8B-B14F-4D97-AF65-F5344CB8AC3E}">
        <p14:creationId xmlns:p14="http://schemas.microsoft.com/office/powerpoint/2010/main" val="3218847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B3B4-38D4-A2FC-02EE-1956F58FE5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8B1D74-5EB0-65B2-C760-8382ABA90C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0D8238-965F-9640-39E4-2A827B381FDA}"/>
              </a:ext>
            </a:extLst>
          </p:cNvPr>
          <p:cNvSpPr>
            <a:spLocks noGrp="1"/>
          </p:cNvSpPr>
          <p:nvPr>
            <p:ph type="dt" sz="half" idx="10"/>
          </p:nvPr>
        </p:nvSpPr>
        <p:spPr/>
        <p:txBody>
          <a:bodyPr/>
          <a:lstStyle/>
          <a:p>
            <a:fld id="{E69E69C2-5C78-4FBF-8EA7-368707121359}" type="datetimeFigureOut">
              <a:rPr lang="en-US" smtClean="0"/>
              <a:t>4/8/2026</a:t>
            </a:fld>
            <a:endParaRPr lang="en-US"/>
          </a:p>
        </p:txBody>
      </p:sp>
      <p:sp>
        <p:nvSpPr>
          <p:cNvPr id="5" name="Footer Placeholder 4">
            <a:extLst>
              <a:ext uri="{FF2B5EF4-FFF2-40B4-BE49-F238E27FC236}">
                <a16:creationId xmlns:a16="http://schemas.microsoft.com/office/drawing/2014/main" id="{9C780032-6536-2B0A-D5FE-46F5A804D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9FA38-1CC6-E823-B690-3569A86EF88A}"/>
              </a:ext>
            </a:extLst>
          </p:cNvPr>
          <p:cNvSpPr>
            <a:spLocks noGrp="1"/>
          </p:cNvSpPr>
          <p:nvPr>
            <p:ph type="sldNum" sz="quarter" idx="12"/>
          </p:nvPr>
        </p:nvSpPr>
        <p:spPr/>
        <p:txBody>
          <a:bodyPr/>
          <a:lstStyle/>
          <a:p>
            <a:fld id="{CF8A45A8-8CD6-49F9-8F14-42C8A4BAC65A}" type="slidenum">
              <a:rPr lang="en-US" smtClean="0"/>
              <a:t>‹#›</a:t>
            </a:fld>
            <a:endParaRPr lang="en-US"/>
          </a:p>
        </p:txBody>
      </p:sp>
    </p:spTree>
    <p:extLst>
      <p:ext uri="{BB962C8B-B14F-4D97-AF65-F5344CB8AC3E}">
        <p14:creationId xmlns:p14="http://schemas.microsoft.com/office/powerpoint/2010/main" val="178045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93E0F-765D-AFEB-9871-293DD1EC66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7F3A57-2745-425D-A22F-83A6688E46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D4A61-88EC-2EEE-D4EF-133F0673A905}"/>
              </a:ext>
            </a:extLst>
          </p:cNvPr>
          <p:cNvSpPr>
            <a:spLocks noGrp="1"/>
          </p:cNvSpPr>
          <p:nvPr>
            <p:ph type="dt" sz="half" idx="10"/>
          </p:nvPr>
        </p:nvSpPr>
        <p:spPr/>
        <p:txBody>
          <a:bodyPr/>
          <a:lstStyle/>
          <a:p>
            <a:fld id="{E69E69C2-5C78-4FBF-8EA7-368707121359}" type="datetimeFigureOut">
              <a:rPr lang="en-US" smtClean="0"/>
              <a:t>4/8/2026</a:t>
            </a:fld>
            <a:endParaRPr lang="en-US"/>
          </a:p>
        </p:txBody>
      </p:sp>
      <p:sp>
        <p:nvSpPr>
          <p:cNvPr id="5" name="Footer Placeholder 4">
            <a:extLst>
              <a:ext uri="{FF2B5EF4-FFF2-40B4-BE49-F238E27FC236}">
                <a16:creationId xmlns:a16="http://schemas.microsoft.com/office/drawing/2014/main" id="{59002220-7BCB-AD4A-5EC5-7B8CE420A7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53F724-7036-48D2-D954-DC5D4F7497E0}"/>
              </a:ext>
            </a:extLst>
          </p:cNvPr>
          <p:cNvSpPr>
            <a:spLocks noGrp="1"/>
          </p:cNvSpPr>
          <p:nvPr>
            <p:ph type="sldNum" sz="quarter" idx="12"/>
          </p:nvPr>
        </p:nvSpPr>
        <p:spPr/>
        <p:txBody>
          <a:bodyPr/>
          <a:lstStyle/>
          <a:p>
            <a:fld id="{CF8A45A8-8CD6-49F9-8F14-42C8A4BAC65A}" type="slidenum">
              <a:rPr lang="en-US" smtClean="0"/>
              <a:t>‹#›</a:t>
            </a:fld>
            <a:endParaRPr lang="en-US"/>
          </a:p>
        </p:txBody>
      </p:sp>
    </p:spTree>
    <p:extLst>
      <p:ext uri="{BB962C8B-B14F-4D97-AF65-F5344CB8AC3E}">
        <p14:creationId xmlns:p14="http://schemas.microsoft.com/office/powerpoint/2010/main" val="1694341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9387C9-2DD4-E0A5-835A-20DB443716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02BAEF-CA7A-9A34-AAA0-5192C74480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DAC754-4E0A-9947-F1EF-719C6B708D84}"/>
              </a:ext>
            </a:extLst>
          </p:cNvPr>
          <p:cNvSpPr>
            <a:spLocks noGrp="1"/>
          </p:cNvSpPr>
          <p:nvPr>
            <p:ph type="dt" sz="half" idx="10"/>
          </p:nvPr>
        </p:nvSpPr>
        <p:spPr/>
        <p:txBody>
          <a:bodyPr/>
          <a:lstStyle/>
          <a:p>
            <a:fld id="{E69E69C2-5C78-4FBF-8EA7-368707121359}" type="datetimeFigureOut">
              <a:rPr lang="en-US" smtClean="0"/>
              <a:t>4/8/2026</a:t>
            </a:fld>
            <a:endParaRPr lang="en-US"/>
          </a:p>
        </p:txBody>
      </p:sp>
      <p:sp>
        <p:nvSpPr>
          <p:cNvPr id="5" name="Footer Placeholder 4">
            <a:extLst>
              <a:ext uri="{FF2B5EF4-FFF2-40B4-BE49-F238E27FC236}">
                <a16:creationId xmlns:a16="http://schemas.microsoft.com/office/drawing/2014/main" id="{6FD0D2F2-5E40-AD65-A547-6604D934BA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C79EA4-E932-E2AE-6CCF-8DBDD3F6C2C5}"/>
              </a:ext>
            </a:extLst>
          </p:cNvPr>
          <p:cNvSpPr>
            <a:spLocks noGrp="1"/>
          </p:cNvSpPr>
          <p:nvPr>
            <p:ph type="sldNum" sz="quarter" idx="12"/>
          </p:nvPr>
        </p:nvSpPr>
        <p:spPr/>
        <p:txBody>
          <a:bodyPr/>
          <a:lstStyle/>
          <a:p>
            <a:fld id="{CF8A45A8-8CD6-49F9-8F14-42C8A4BAC65A}" type="slidenum">
              <a:rPr lang="en-US" smtClean="0"/>
              <a:t>‹#›</a:t>
            </a:fld>
            <a:endParaRPr lang="en-US"/>
          </a:p>
        </p:txBody>
      </p:sp>
    </p:spTree>
    <p:extLst>
      <p:ext uri="{BB962C8B-B14F-4D97-AF65-F5344CB8AC3E}">
        <p14:creationId xmlns:p14="http://schemas.microsoft.com/office/powerpoint/2010/main" val="108791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FFD57-A0A9-C7DB-2BE7-4D27ECCF50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04E8A9-F1CB-BEC6-5DFB-F19777CEAA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A58D55-2D48-CAC4-AF29-760BD92F2B94}"/>
              </a:ext>
            </a:extLst>
          </p:cNvPr>
          <p:cNvSpPr>
            <a:spLocks noGrp="1"/>
          </p:cNvSpPr>
          <p:nvPr>
            <p:ph type="dt" sz="half" idx="10"/>
          </p:nvPr>
        </p:nvSpPr>
        <p:spPr/>
        <p:txBody>
          <a:bodyPr/>
          <a:lstStyle/>
          <a:p>
            <a:fld id="{E69E69C2-5C78-4FBF-8EA7-368707121359}" type="datetimeFigureOut">
              <a:rPr lang="en-US" smtClean="0"/>
              <a:t>4/8/2026</a:t>
            </a:fld>
            <a:endParaRPr lang="en-US"/>
          </a:p>
        </p:txBody>
      </p:sp>
      <p:sp>
        <p:nvSpPr>
          <p:cNvPr id="5" name="Footer Placeholder 4">
            <a:extLst>
              <a:ext uri="{FF2B5EF4-FFF2-40B4-BE49-F238E27FC236}">
                <a16:creationId xmlns:a16="http://schemas.microsoft.com/office/drawing/2014/main" id="{6DBF7FB3-BDD2-B6D7-2974-C66F5FFC44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AC9E17-A3AB-13C2-726A-B99ED20563F2}"/>
              </a:ext>
            </a:extLst>
          </p:cNvPr>
          <p:cNvSpPr>
            <a:spLocks noGrp="1"/>
          </p:cNvSpPr>
          <p:nvPr>
            <p:ph type="sldNum" sz="quarter" idx="12"/>
          </p:nvPr>
        </p:nvSpPr>
        <p:spPr/>
        <p:txBody>
          <a:bodyPr/>
          <a:lstStyle/>
          <a:p>
            <a:fld id="{CF8A45A8-8CD6-49F9-8F14-42C8A4BAC65A}" type="slidenum">
              <a:rPr lang="en-US" smtClean="0"/>
              <a:t>‹#›</a:t>
            </a:fld>
            <a:endParaRPr lang="en-US"/>
          </a:p>
        </p:txBody>
      </p:sp>
    </p:spTree>
    <p:extLst>
      <p:ext uri="{BB962C8B-B14F-4D97-AF65-F5344CB8AC3E}">
        <p14:creationId xmlns:p14="http://schemas.microsoft.com/office/powerpoint/2010/main" val="2862233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728A8-47D2-F232-9C75-0E93C0FEBE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687529-A31C-255A-F5FB-5DE44CF1195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38CD9A-D1F6-6FDA-1FC4-BC05B8B23BAE}"/>
              </a:ext>
            </a:extLst>
          </p:cNvPr>
          <p:cNvSpPr>
            <a:spLocks noGrp="1"/>
          </p:cNvSpPr>
          <p:nvPr>
            <p:ph type="dt" sz="half" idx="10"/>
          </p:nvPr>
        </p:nvSpPr>
        <p:spPr/>
        <p:txBody>
          <a:bodyPr/>
          <a:lstStyle/>
          <a:p>
            <a:fld id="{E69E69C2-5C78-4FBF-8EA7-368707121359}" type="datetimeFigureOut">
              <a:rPr lang="en-US" smtClean="0"/>
              <a:t>4/8/2026</a:t>
            </a:fld>
            <a:endParaRPr lang="en-US"/>
          </a:p>
        </p:txBody>
      </p:sp>
      <p:sp>
        <p:nvSpPr>
          <p:cNvPr id="5" name="Footer Placeholder 4">
            <a:extLst>
              <a:ext uri="{FF2B5EF4-FFF2-40B4-BE49-F238E27FC236}">
                <a16:creationId xmlns:a16="http://schemas.microsoft.com/office/drawing/2014/main" id="{64A46EEE-5188-49F9-3985-4EB8872D4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92CFC-AC34-8B36-D237-ECD650F8540E}"/>
              </a:ext>
            </a:extLst>
          </p:cNvPr>
          <p:cNvSpPr>
            <a:spLocks noGrp="1"/>
          </p:cNvSpPr>
          <p:nvPr>
            <p:ph type="sldNum" sz="quarter" idx="12"/>
          </p:nvPr>
        </p:nvSpPr>
        <p:spPr/>
        <p:txBody>
          <a:bodyPr/>
          <a:lstStyle/>
          <a:p>
            <a:fld id="{CF8A45A8-8CD6-49F9-8F14-42C8A4BAC65A}" type="slidenum">
              <a:rPr lang="en-US" smtClean="0"/>
              <a:t>‹#›</a:t>
            </a:fld>
            <a:endParaRPr lang="en-US"/>
          </a:p>
        </p:txBody>
      </p:sp>
    </p:spTree>
    <p:extLst>
      <p:ext uri="{BB962C8B-B14F-4D97-AF65-F5344CB8AC3E}">
        <p14:creationId xmlns:p14="http://schemas.microsoft.com/office/powerpoint/2010/main" val="57424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76E7C-F8C7-2F56-B036-88B90E8497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AAA369-396E-9D1B-BA08-B1153A109E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6B6B2A-6D10-7603-D171-9710772C0E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4DD1EF-92A5-BA15-2D54-D530A260B250}"/>
              </a:ext>
            </a:extLst>
          </p:cNvPr>
          <p:cNvSpPr>
            <a:spLocks noGrp="1"/>
          </p:cNvSpPr>
          <p:nvPr>
            <p:ph type="dt" sz="half" idx="10"/>
          </p:nvPr>
        </p:nvSpPr>
        <p:spPr/>
        <p:txBody>
          <a:bodyPr/>
          <a:lstStyle/>
          <a:p>
            <a:fld id="{E69E69C2-5C78-4FBF-8EA7-368707121359}" type="datetimeFigureOut">
              <a:rPr lang="en-US" smtClean="0"/>
              <a:t>4/8/2026</a:t>
            </a:fld>
            <a:endParaRPr lang="en-US"/>
          </a:p>
        </p:txBody>
      </p:sp>
      <p:sp>
        <p:nvSpPr>
          <p:cNvPr id="6" name="Footer Placeholder 5">
            <a:extLst>
              <a:ext uri="{FF2B5EF4-FFF2-40B4-BE49-F238E27FC236}">
                <a16:creationId xmlns:a16="http://schemas.microsoft.com/office/drawing/2014/main" id="{C9AC412E-796B-48FE-A085-04A640620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5CAEFD-76B4-AD98-B5E0-7B088D7A1704}"/>
              </a:ext>
            </a:extLst>
          </p:cNvPr>
          <p:cNvSpPr>
            <a:spLocks noGrp="1"/>
          </p:cNvSpPr>
          <p:nvPr>
            <p:ph type="sldNum" sz="quarter" idx="12"/>
          </p:nvPr>
        </p:nvSpPr>
        <p:spPr/>
        <p:txBody>
          <a:bodyPr/>
          <a:lstStyle/>
          <a:p>
            <a:fld id="{CF8A45A8-8CD6-49F9-8F14-42C8A4BAC65A}" type="slidenum">
              <a:rPr lang="en-US" smtClean="0"/>
              <a:t>‹#›</a:t>
            </a:fld>
            <a:endParaRPr lang="en-US"/>
          </a:p>
        </p:txBody>
      </p:sp>
    </p:spTree>
    <p:extLst>
      <p:ext uri="{BB962C8B-B14F-4D97-AF65-F5344CB8AC3E}">
        <p14:creationId xmlns:p14="http://schemas.microsoft.com/office/powerpoint/2010/main" val="1598881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ABA1-4E5E-DC19-755D-2AA3AD6B26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FD9121-C8B8-8099-66FE-3B43F06B70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D0C004-7947-9837-A5FB-ED1FC888E7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BC7851-8CA9-5608-D8EC-A1D57BC002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571AD0-3BFB-AF8B-CDB9-47D782A02A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83E45F-E318-7A04-0BFE-3672140571E7}"/>
              </a:ext>
            </a:extLst>
          </p:cNvPr>
          <p:cNvSpPr>
            <a:spLocks noGrp="1"/>
          </p:cNvSpPr>
          <p:nvPr>
            <p:ph type="dt" sz="half" idx="10"/>
          </p:nvPr>
        </p:nvSpPr>
        <p:spPr/>
        <p:txBody>
          <a:bodyPr/>
          <a:lstStyle/>
          <a:p>
            <a:fld id="{E69E69C2-5C78-4FBF-8EA7-368707121359}" type="datetimeFigureOut">
              <a:rPr lang="en-US" smtClean="0"/>
              <a:t>4/8/2026</a:t>
            </a:fld>
            <a:endParaRPr lang="en-US"/>
          </a:p>
        </p:txBody>
      </p:sp>
      <p:sp>
        <p:nvSpPr>
          <p:cNvPr id="8" name="Footer Placeholder 7">
            <a:extLst>
              <a:ext uri="{FF2B5EF4-FFF2-40B4-BE49-F238E27FC236}">
                <a16:creationId xmlns:a16="http://schemas.microsoft.com/office/drawing/2014/main" id="{BA33804F-2DAB-45C0-C44D-A26789B2AA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FF4159-C11A-89F5-3258-9B5C73C899EB}"/>
              </a:ext>
            </a:extLst>
          </p:cNvPr>
          <p:cNvSpPr>
            <a:spLocks noGrp="1"/>
          </p:cNvSpPr>
          <p:nvPr>
            <p:ph type="sldNum" sz="quarter" idx="12"/>
          </p:nvPr>
        </p:nvSpPr>
        <p:spPr/>
        <p:txBody>
          <a:bodyPr/>
          <a:lstStyle/>
          <a:p>
            <a:fld id="{CF8A45A8-8CD6-49F9-8F14-42C8A4BAC65A}" type="slidenum">
              <a:rPr lang="en-US" smtClean="0"/>
              <a:t>‹#›</a:t>
            </a:fld>
            <a:endParaRPr lang="en-US"/>
          </a:p>
        </p:txBody>
      </p:sp>
    </p:spTree>
    <p:extLst>
      <p:ext uri="{BB962C8B-B14F-4D97-AF65-F5344CB8AC3E}">
        <p14:creationId xmlns:p14="http://schemas.microsoft.com/office/powerpoint/2010/main" val="2891425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AB01-E89E-7980-7980-35E4AE4A1E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D99568-D8D3-792D-5C67-F42AE2B7B43C}"/>
              </a:ext>
            </a:extLst>
          </p:cNvPr>
          <p:cNvSpPr>
            <a:spLocks noGrp="1"/>
          </p:cNvSpPr>
          <p:nvPr>
            <p:ph type="dt" sz="half" idx="10"/>
          </p:nvPr>
        </p:nvSpPr>
        <p:spPr/>
        <p:txBody>
          <a:bodyPr/>
          <a:lstStyle/>
          <a:p>
            <a:fld id="{E69E69C2-5C78-4FBF-8EA7-368707121359}" type="datetimeFigureOut">
              <a:rPr lang="en-US" smtClean="0"/>
              <a:t>4/8/2026</a:t>
            </a:fld>
            <a:endParaRPr lang="en-US"/>
          </a:p>
        </p:txBody>
      </p:sp>
      <p:sp>
        <p:nvSpPr>
          <p:cNvPr id="4" name="Footer Placeholder 3">
            <a:extLst>
              <a:ext uri="{FF2B5EF4-FFF2-40B4-BE49-F238E27FC236}">
                <a16:creationId xmlns:a16="http://schemas.microsoft.com/office/drawing/2014/main" id="{E4C182EB-60C8-CDC4-2D69-C19AF68DA9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1F3CBD-98E3-BDA1-C781-DE153BD35052}"/>
              </a:ext>
            </a:extLst>
          </p:cNvPr>
          <p:cNvSpPr>
            <a:spLocks noGrp="1"/>
          </p:cNvSpPr>
          <p:nvPr>
            <p:ph type="sldNum" sz="quarter" idx="12"/>
          </p:nvPr>
        </p:nvSpPr>
        <p:spPr/>
        <p:txBody>
          <a:bodyPr/>
          <a:lstStyle/>
          <a:p>
            <a:fld id="{CF8A45A8-8CD6-49F9-8F14-42C8A4BAC65A}" type="slidenum">
              <a:rPr lang="en-US" smtClean="0"/>
              <a:t>‹#›</a:t>
            </a:fld>
            <a:endParaRPr lang="en-US"/>
          </a:p>
        </p:txBody>
      </p:sp>
    </p:spTree>
    <p:extLst>
      <p:ext uri="{BB962C8B-B14F-4D97-AF65-F5344CB8AC3E}">
        <p14:creationId xmlns:p14="http://schemas.microsoft.com/office/powerpoint/2010/main" val="1926527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F8E62D-8233-30A6-5128-757C7D950EF5}"/>
              </a:ext>
            </a:extLst>
          </p:cNvPr>
          <p:cNvSpPr>
            <a:spLocks noGrp="1"/>
          </p:cNvSpPr>
          <p:nvPr>
            <p:ph type="dt" sz="half" idx="10"/>
          </p:nvPr>
        </p:nvSpPr>
        <p:spPr/>
        <p:txBody>
          <a:bodyPr/>
          <a:lstStyle/>
          <a:p>
            <a:fld id="{E69E69C2-5C78-4FBF-8EA7-368707121359}" type="datetimeFigureOut">
              <a:rPr lang="en-US" smtClean="0"/>
              <a:t>4/8/2026</a:t>
            </a:fld>
            <a:endParaRPr lang="en-US"/>
          </a:p>
        </p:txBody>
      </p:sp>
      <p:sp>
        <p:nvSpPr>
          <p:cNvPr id="3" name="Footer Placeholder 2">
            <a:extLst>
              <a:ext uri="{FF2B5EF4-FFF2-40B4-BE49-F238E27FC236}">
                <a16:creationId xmlns:a16="http://schemas.microsoft.com/office/drawing/2014/main" id="{F10A5381-D07C-F99B-3D27-EB36938EF2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326798-0D6B-371F-5ACD-F8347A245BF4}"/>
              </a:ext>
            </a:extLst>
          </p:cNvPr>
          <p:cNvSpPr>
            <a:spLocks noGrp="1"/>
          </p:cNvSpPr>
          <p:nvPr>
            <p:ph type="sldNum" sz="quarter" idx="12"/>
          </p:nvPr>
        </p:nvSpPr>
        <p:spPr/>
        <p:txBody>
          <a:bodyPr/>
          <a:lstStyle/>
          <a:p>
            <a:fld id="{CF8A45A8-8CD6-49F9-8F14-42C8A4BAC65A}" type="slidenum">
              <a:rPr lang="en-US" smtClean="0"/>
              <a:t>‹#›</a:t>
            </a:fld>
            <a:endParaRPr lang="en-US"/>
          </a:p>
        </p:txBody>
      </p:sp>
    </p:spTree>
    <p:extLst>
      <p:ext uri="{BB962C8B-B14F-4D97-AF65-F5344CB8AC3E}">
        <p14:creationId xmlns:p14="http://schemas.microsoft.com/office/powerpoint/2010/main" val="3600159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7E59-576B-0855-15D8-DAE5C0B906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04B77-B6FE-CBFA-ED26-F74E92F6CD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D52FDE-982E-885B-55EC-680C499631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B29722-268E-C52D-B931-62C463B3D1C6}"/>
              </a:ext>
            </a:extLst>
          </p:cNvPr>
          <p:cNvSpPr>
            <a:spLocks noGrp="1"/>
          </p:cNvSpPr>
          <p:nvPr>
            <p:ph type="dt" sz="half" idx="10"/>
          </p:nvPr>
        </p:nvSpPr>
        <p:spPr/>
        <p:txBody>
          <a:bodyPr/>
          <a:lstStyle/>
          <a:p>
            <a:fld id="{E69E69C2-5C78-4FBF-8EA7-368707121359}" type="datetimeFigureOut">
              <a:rPr lang="en-US" smtClean="0"/>
              <a:t>4/8/2026</a:t>
            </a:fld>
            <a:endParaRPr lang="en-US"/>
          </a:p>
        </p:txBody>
      </p:sp>
      <p:sp>
        <p:nvSpPr>
          <p:cNvPr id="6" name="Footer Placeholder 5">
            <a:extLst>
              <a:ext uri="{FF2B5EF4-FFF2-40B4-BE49-F238E27FC236}">
                <a16:creationId xmlns:a16="http://schemas.microsoft.com/office/drawing/2014/main" id="{5AD6826C-3259-6214-1EB7-BE232BAAF7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E17AEE-BB96-72E1-6AC2-856CE5C5972A}"/>
              </a:ext>
            </a:extLst>
          </p:cNvPr>
          <p:cNvSpPr>
            <a:spLocks noGrp="1"/>
          </p:cNvSpPr>
          <p:nvPr>
            <p:ph type="sldNum" sz="quarter" idx="12"/>
          </p:nvPr>
        </p:nvSpPr>
        <p:spPr/>
        <p:txBody>
          <a:bodyPr/>
          <a:lstStyle/>
          <a:p>
            <a:fld id="{CF8A45A8-8CD6-49F9-8F14-42C8A4BAC65A}" type="slidenum">
              <a:rPr lang="en-US" smtClean="0"/>
              <a:t>‹#›</a:t>
            </a:fld>
            <a:endParaRPr lang="en-US"/>
          </a:p>
        </p:txBody>
      </p:sp>
    </p:spTree>
    <p:extLst>
      <p:ext uri="{BB962C8B-B14F-4D97-AF65-F5344CB8AC3E}">
        <p14:creationId xmlns:p14="http://schemas.microsoft.com/office/powerpoint/2010/main" val="1794508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FD58C-48F4-3453-CAF5-19130DAA6C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05F5FA-F6C7-3D3A-5D11-443F7DB52B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DC4BD1-9C4B-76C0-E760-D002DB491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ECD6F2-54C9-3C4A-7EFD-AF64E1FA5C51}"/>
              </a:ext>
            </a:extLst>
          </p:cNvPr>
          <p:cNvSpPr>
            <a:spLocks noGrp="1"/>
          </p:cNvSpPr>
          <p:nvPr>
            <p:ph type="dt" sz="half" idx="10"/>
          </p:nvPr>
        </p:nvSpPr>
        <p:spPr/>
        <p:txBody>
          <a:bodyPr/>
          <a:lstStyle/>
          <a:p>
            <a:fld id="{E69E69C2-5C78-4FBF-8EA7-368707121359}" type="datetimeFigureOut">
              <a:rPr lang="en-US" smtClean="0"/>
              <a:t>4/8/2026</a:t>
            </a:fld>
            <a:endParaRPr lang="en-US"/>
          </a:p>
        </p:txBody>
      </p:sp>
      <p:sp>
        <p:nvSpPr>
          <p:cNvPr id="6" name="Footer Placeholder 5">
            <a:extLst>
              <a:ext uri="{FF2B5EF4-FFF2-40B4-BE49-F238E27FC236}">
                <a16:creationId xmlns:a16="http://schemas.microsoft.com/office/drawing/2014/main" id="{B89B4389-F09F-1B48-E0C5-C99D05881F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4CDB54-A1B3-A394-E939-E44AFB390C5D}"/>
              </a:ext>
            </a:extLst>
          </p:cNvPr>
          <p:cNvSpPr>
            <a:spLocks noGrp="1"/>
          </p:cNvSpPr>
          <p:nvPr>
            <p:ph type="sldNum" sz="quarter" idx="12"/>
          </p:nvPr>
        </p:nvSpPr>
        <p:spPr/>
        <p:txBody>
          <a:bodyPr/>
          <a:lstStyle/>
          <a:p>
            <a:fld id="{CF8A45A8-8CD6-49F9-8F14-42C8A4BAC65A}" type="slidenum">
              <a:rPr lang="en-US" smtClean="0"/>
              <a:t>‹#›</a:t>
            </a:fld>
            <a:endParaRPr lang="en-US"/>
          </a:p>
        </p:txBody>
      </p:sp>
    </p:spTree>
    <p:extLst>
      <p:ext uri="{BB962C8B-B14F-4D97-AF65-F5344CB8AC3E}">
        <p14:creationId xmlns:p14="http://schemas.microsoft.com/office/powerpoint/2010/main" val="4246566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11E9FE-BF72-62F2-D619-9E43D4F32C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6B756C-BDE1-2B7B-4E14-DF5E0E03F0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0FF83-5B95-E7E2-6B6D-A95587D63B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69E69C2-5C78-4FBF-8EA7-368707121359}" type="datetimeFigureOut">
              <a:rPr lang="en-US" smtClean="0"/>
              <a:t>4/8/2026</a:t>
            </a:fld>
            <a:endParaRPr lang="en-US"/>
          </a:p>
        </p:txBody>
      </p:sp>
      <p:sp>
        <p:nvSpPr>
          <p:cNvPr id="5" name="Footer Placeholder 4">
            <a:extLst>
              <a:ext uri="{FF2B5EF4-FFF2-40B4-BE49-F238E27FC236}">
                <a16:creationId xmlns:a16="http://schemas.microsoft.com/office/drawing/2014/main" id="{F8CC33F7-33EB-98AA-46C9-0389154140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9689F6F-37BE-9946-6963-3F76D09245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F8A45A8-8CD6-49F9-8F14-42C8A4BAC65A}" type="slidenum">
              <a:rPr lang="en-US" smtClean="0"/>
              <a:t>‹#›</a:t>
            </a:fld>
            <a:endParaRPr lang="en-US"/>
          </a:p>
        </p:txBody>
      </p:sp>
    </p:spTree>
    <p:extLst>
      <p:ext uri="{BB962C8B-B14F-4D97-AF65-F5344CB8AC3E}">
        <p14:creationId xmlns:p14="http://schemas.microsoft.com/office/powerpoint/2010/main" val="1059275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0F589-2230-43A5-C90B-8267A8FE60E9}"/>
              </a:ext>
            </a:extLst>
          </p:cNvPr>
          <p:cNvSpPr>
            <a:spLocks noGrp="1"/>
          </p:cNvSpPr>
          <p:nvPr>
            <p:ph type="ctrTitle"/>
          </p:nvPr>
        </p:nvSpPr>
        <p:spPr>
          <a:xfrm>
            <a:off x="1890963" y="2267213"/>
            <a:ext cx="8410074" cy="1370920"/>
          </a:xfrm>
        </p:spPr>
        <p:txBody>
          <a:bodyPr>
            <a:noAutofit/>
          </a:bodyPr>
          <a:lstStyle/>
          <a:p>
            <a:r>
              <a:rPr lang="en-US" sz="5400"/>
              <a:t>Deuterated Formaldehyde as a Tracer of Core and Filament Evolution</a:t>
            </a:r>
            <a:endParaRPr lang="en-US" sz="5400" dirty="0"/>
          </a:p>
        </p:txBody>
      </p:sp>
      <p:sp>
        <p:nvSpPr>
          <p:cNvPr id="3" name="Subtitle 2">
            <a:extLst>
              <a:ext uri="{FF2B5EF4-FFF2-40B4-BE49-F238E27FC236}">
                <a16:creationId xmlns:a16="http://schemas.microsoft.com/office/drawing/2014/main" id="{4B81DABB-479E-65CC-BCBC-02EBD4F9DF4D}"/>
              </a:ext>
            </a:extLst>
          </p:cNvPr>
          <p:cNvSpPr>
            <a:spLocks noGrp="1"/>
          </p:cNvSpPr>
          <p:nvPr>
            <p:ph type="subTitle" idx="1"/>
          </p:nvPr>
        </p:nvSpPr>
        <p:spPr>
          <a:xfrm>
            <a:off x="1524000" y="3746417"/>
            <a:ext cx="9144000" cy="1655762"/>
          </a:xfrm>
        </p:spPr>
        <p:txBody>
          <a:bodyPr/>
          <a:lstStyle/>
          <a:p>
            <a:r>
              <a:rPr lang="en-US"/>
              <a:t>Grace Kaiser</a:t>
            </a:r>
          </a:p>
          <a:p>
            <a:r>
              <a:rPr lang="en-US"/>
              <a:t>Dr. Yancy Shirley</a:t>
            </a:r>
          </a:p>
          <a:p>
            <a:r>
              <a:rPr lang="en-US"/>
              <a:t>University of Arizona</a:t>
            </a:r>
            <a:endParaRPr lang="en-US" dirty="0"/>
          </a:p>
        </p:txBody>
      </p:sp>
      <p:pic>
        <p:nvPicPr>
          <p:cNvPr id="4" name="Picture 4" descr="NASA Insignia Color">
            <a:extLst>
              <a:ext uri="{FF2B5EF4-FFF2-40B4-BE49-F238E27FC236}">
                <a16:creationId xmlns:a16="http://schemas.microsoft.com/office/drawing/2014/main" id="{4B77D0FE-FAC2-97A2-94C3-4B09C854ACF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74118" y="5510463"/>
            <a:ext cx="1279307" cy="13475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rizona NASA Vertical Text">
            <a:extLst>
              <a:ext uri="{FF2B5EF4-FFF2-40B4-BE49-F238E27FC236}">
                <a16:creationId xmlns:a16="http://schemas.microsoft.com/office/drawing/2014/main" id="{6630986B-C5A0-FDAB-45D4-E7D23009FE5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93247" y="5402179"/>
            <a:ext cx="1005506" cy="13423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4D625045-9DE2-B88A-9B95-4DAA0354C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13" y="5402179"/>
            <a:ext cx="1279307" cy="128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406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71071-4749-31FC-FFD2-45E855FA4DB4}"/>
              </a:ext>
            </a:extLst>
          </p:cNvPr>
          <p:cNvSpPr>
            <a:spLocks noGrp="1"/>
          </p:cNvSpPr>
          <p:nvPr>
            <p:ph type="title"/>
          </p:nvPr>
        </p:nvSpPr>
        <p:spPr/>
        <p:txBody>
          <a:bodyPr/>
          <a:lstStyle/>
          <a:p>
            <a:r>
              <a:rPr lang="en-US" dirty="0"/>
              <a:t>What We Observed</a:t>
            </a:r>
          </a:p>
        </p:txBody>
      </p:sp>
      <p:pic>
        <p:nvPicPr>
          <p:cNvPr id="4" name="Picture 8">
            <a:extLst>
              <a:ext uri="{FF2B5EF4-FFF2-40B4-BE49-F238E27FC236}">
                <a16:creationId xmlns:a16="http://schemas.microsoft.com/office/drawing/2014/main" id="{06F8F2E1-D313-9238-736C-46F56C18D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523" y="2207454"/>
            <a:ext cx="6215310" cy="370781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285B2E55-87C3-9602-875F-B7D6464169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9167" y="1485076"/>
            <a:ext cx="7885493" cy="47041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5582E3-1AF1-8AA6-FE55-18031502B058}"/>
              </a:ext>
            </a:extLst>
          </p:cNvPr>
          <p:cNvSpPr txBox="1"/>
          <p:nvPr/>
        </p:nvSpPr>
        <p:spPr>
          <a:xfrm rot="16200000">
            <a:off x="1745131" y="3520524"/>
            <a:ext cx="1702800" cy="461665"/>
          </a:xfrm>
          <a:prstGeom prst="rect">
            <a:avLst/>
          </a:prstGeom>
          <a:solidFill>
            <a:schemeClr val="bg1"/>
          </a:solidFill>
        </p:spPr>
        <p:txBody>
          <a:bodyPr wrap="square">
            <a:spAutoFit/>
          </a:bodyPr>
          <a:lstStyle/>
          <a:p>
            <a:pPr algn="l" rtl="0" fontAlgn="base">
              <a:buNone/>
            </a:pPr>
            <a:r>
              <a:rPr lang="en-US" sz="2400" b="0" i="0" dirty="0">
                <a:solidFill>
                  <a:srgbClr val="000000"/>
                </a:solidFill>
                <a:effectLst/>
                <a:latin typeface="Segoe UI" panose="020B0502040204020203" pitchFamily="34" charset="0"/>
              </a:rPr>
              <a:t>Energy [K]</a:t>
            </a:r>
          </a:p>
        </p:txBody>
      </p:sp>
    </p:spTree>
    <p:extLst>
      <p:ext uri="{BB962C8B-B14F-4D97-AF65-F5344CB8AC3E}">
        <p14:creationId xmlns:p14="http://schemas.microsoft.com/office/powerpoint/2010/main" val="3103923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5ABFF-68B7-0CA4-F028-65E41968ED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969A93-8AFA-8FBF-2D03-393ADC74913B}"/>
              </a:ext>
            </a:extLst>
          </p:cNvPr>
          <p:cNvSpPr>
            <a:spLocks noGrp="1"/>
          </p:cNvSpPr>
          <p:nvPr>
            <p:ph type="title"/>
          </p:nvPr>
        </p:nvSpPr>
        <p:spPr/>
        <p:txBody>
          <a:bodyPr/>
          <a:lstStyle/>
          <a:p>
            <a:r>
              <a:rPr lang="en-US" dirty="0"/>
              <a:t>What We Observed</a:t>
            </a:r>
          </a:p>
        </p:txBody>
      </p:sp>
      <p:pic>
        <p:nvPicPr>
          <p:cNvPr id="11" name="Picture 10">
            <a:extLst>
              <a:ext uri="{FF2B5EF4-FFF2-40B4-BE49-F238E27FC236}">
                <a16:creationId xmlns:a16="http://schemas.microsoft.com/office/drawing/2014/main" id="{4D8AF403-EA18-C227-C764-C4127937BF9D}"/>
              </a:ext>
            </a:extLst>
          </p:cNvPr>
          <p:cNvPicPr>
            <a:picLocks noChangeAspect="1"/>
          </p:cNvPicPr>
          <p:nvPr/>
        </p:nvPicPr>
        <p:blipFill>
          <a:blip r:embed="rId3">
            <a:extLst>
              <a:ext uri="{28A0092B-C50C-407E-A947-70E740481C1C}">
                <a14:useLocalDpi xmlns:a14="http://schemas.microsoft.com/office/drawing/2010/main" val="0"/>
              </a:ext>
            </a:extLst>
          </a:blip>
          <a:srcRect l="8834" t="21454" r="9707"/>
          <a:stretch>
            <a:fillRect/>
          </a:stretch>
        </p:blipFill>
        <p:spPr>
          <a:xfrm>
            <a:off x="5826033" y="1690688"/>
            <a:ext cx="6365967" cy="3944380"/>
          </a:xfrm>
          <a:prstGeom prst="rect">
            <a:avLst/>
          </a:prstGeom>
        </p:spPr>
      </p:pic>
      <p:sp>
        <p:nvSpPr>
          <p:cNvPr id="13" name="Content Placeholder 12">
            <a:extLst>
              <a:ext uri="{FF2B5EF4-FFF2-40B4-BE49-F238E27FC236}">
                <a16:creationId xmlns:a16="http://schemas.microsoft.com/office/drawing/2014/main" id="{142CF261-D167-17F8-027D-5168380BE4FF}"/>
              </a:ext>
            </a:extLst>
          </p:cNvPr>
          <p:cNvSpPr>
            <a:spLocks noGrp="1"/>
          </p:cNvSpPr>
          <p:nvPr>
            <p:ph idx="1"/>
          </p:nvPr>
        </p:nvSpPr>
        <p:spPr>
          <a:xfrm>
            <a:off x="707571" y="1894716"/>
            <a:ext cx="4935583" cy="3944380"/>
          </a:xfrm>
        </p:spPr>
        <p:txBody>
          <a:bodyPr vert="horz" lIns="91440" tIns="45720" rIns="91440" bIns="45720" rtlCol="0" anchor="t">
            <a:normAutofit/>
          </a:bodyPr>
          <a:lstStyle/>
          <a:p>
            <a:r>
              <a:rPr lang="en-US" dirty="0"/>
              <a:t>Used the Arizona Radio Observatory (ARO) 12m telescope</a:t>
            </a:r>
          </a:p>
          <a:p>
            <a:r>
              <a:rPr lang="en-US" dirty="0"/>
              <a:t>Took in </a:t>
            </a:r>
            <a:r>
              <a:rPr lang="en-US" b="1" dirty="0"/>
              <a:t>spectra</a:t>
            </a:r>
            <a:r>
              <a:rPr lang="en-US" dirty="0"/>
              <a:t> from HDCO at two frequencies and H</a:t>
            </a:r>
            <a:r>
              <a:rPr lang="en-US" baseline="-25000" dirty="0"/>
              <a:t>2</a:t>
            </a:r>
            <a:r>
              <a:rPr lang="en-US" dirty="0"/>
              <a:t>CO at two frequencies</a:t>
            </a:r>
          </a:p>
          <a:p>
            <a:r>
              <a:rPr lang="en-US" dirty="0"/>
              <a:t>Made note of intensities to find column densities later</a:t>
            </a:r>
          </a:p>
        </p:txBody>
      </p:sp>
      <p:sp>
        <p:nvSpPr>
          <p:cNvPr id="4" name="TextBox 3">
            <a:extLst>
              <a:ext uri="{FF2B5EF4-FFF2-40B4-BE49-F238E27FC236}">
                <a16:creationId xmlns:a16="http://schemas.microsoft.com/office/drawing/2014/main" id="{C6C21774-27B9-C171-AC58-E6704F8C2384}"/>
              </a:ext>
            </a:extLst>
          </p:cNvPr>
          <p:cNvSpPr txBox="1"/>
          <p:nvPr/>
        </p:nvSpPr>
        <p:spPr>
          <a:xfrm>
            <a:off x="6382391" y="2831585"/>
            <a:ext cx="2443746" cy="369332"/>
          </a:xfrm>
          <a:prstGeom prst="rect">
            <a:avLst/>
          </a:prstGeom>
          <a:noFill/>
        </p:spPr>
        <p:txBody>
          <a:bodyPr wrap="none" rtlCol="0">
            <a:spAutoFit/>
          </a:bodyPr>
          <a:lstStyle/>
          <a:p>
            <a:r>
              <a:rPr lang="en-US" dirty="0"/>
              <a:t>Seo 21 HDCO 128 GHz</a:t>
            </a:r>
          </a:p>
        </p:txBody>
      </p:sp>
      <p:sp>
        <p:nvSpPr>
          <p:cNvPr id="6" name="TextBox 5">
            <a:extLst>
              <a:ext uri="{FF2B5EF4-FFF2-40B4-BE49-F238E27FC236}">
                <a16:creationId xmlns:a16="http://schemas.microsoft.com/office/drawing/2014/main" id="{83CFDCD0-CC6A-EFC6-AED2-40151287C6D1}"/>
              </a:ext>
            </a:extLst>
          </p:cNvPr>
          <p:cNvSpPr txBox="1"/>
          <p:nvPr/>
        </p:nvSpPr>
        <p:spPr>
          <a:xfrm>
            <a:off x="7966729" y="5374935"/>
            <a:ext cx="2294871" cy="464161"/>
          </a:xfrm>
          <a:prstGeom prst="rect">
            <a:avLst/>
          </a:prstGeom>
          <a:solidFill>
            <a:schemeClr val="bg1"/>
          </a:solidFill>
        </p:spPr>
        <p:txBody>
          <a:bodyPr wrap="square">
            <a:spAutoFit/>
          </a:bodyPr>
          <a:lstStyle/>
          <a:p>
            <a:pPr algn="l" rtl="0" fontAlgn="base">
              <a:buNone/>
            </a:pPr>
            <a:r>
              <a:rPr lang="en-US" sz="2400" b="0" i="0" dirty="0">
                <a:solidFill>
                  <a:srgbClr val="000000"/>
                </a:solidFill>
                <a:effectLst/>
                <a:latin typeface="Segoe UI" panose="020B0502040204020203" pitchFamily="34" charset="0"/>
              </a:rPr>
              <a:t>Velocity (km/s)</a:t>
            </a:r>
          </a:p>
        </p:txBody>
      </p:sp>
      <p:sp>
        <p:nvSpPr>
          <p:cNvPr id="7" name="TextBox 6">
            <a:extLst>
              <a:ext uri="{FF2B5EF4-FFF2-40B4-BE49-F238E27FC236}">
                <a16:creationId xmlns:a16="http://schemas.microsoft.com/office/drawing/2014/main" id="{4D930B18-8AC5-EA2E-80F8-3BDCEEA18179}"/>
              </a:ext>
            </a:extLst>
          </p:cNvPr>
          <p:cNvSpPr txBox="1"/>
          <p:nvPr/>
        </p:nvSpPr>
        <p:spPr>
          <a:xfrm rot="16200000">
            <a:off x="4261312" y="3301979"/>
            <a:ext cx="2828271" cy="461665"/>
          </a:xfrm>
          <a:prstGeom prst="rect">
            <a:avLst/>
          </a:prstGeom>
          <a:solidFill>
            <a:schemeClr val="bg1"/>
          </a:solidFill>
        </p:spPr>
        <p:txBody>
          <a:bodyPr wrap="square">
            <a:spAutoFit/>
          </a:bodyPr>
          <a:lstStyle/>
          <a:p>
            <a:pPr algn="l" rtl="0" fontAlgn="base">
              <a:buNone/>
            </a:pPr>
            <a:r>
              <a:rPr lang="en-US" sz="2400" b="0" i="0" dirty="0">
                <a:solidFill>
                  <a:srgbClr val="000000"/>
                </a:solidFill>
                <a:effectLst/>
                <a:latin typeface="Segoe UI" panose="020B0502040204020203" pitchFamily="34" charset="0"/>
              </a:rPr>
              <a:t>Temperature (K)</a:t>
            </a:r>
          </a:p>
        </p:txBody>
      </p:sp>
    </p:spTree>
    <p:extLst>
      <p:ext uri="{BB962C8B-B14F-4D97-AF65-F5344CB8AC3E}">
        <p14:creationId xmlns:p14="http://schemas.microsoft.com/office/powerpoint/2010/main" val="287740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6FAD2-5BFE-EECC-BE0A-1CEB9D7960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3388F1-24F3-E026-8251-1CC1B707F210}"/>
              </a:ext>
            </a:extLst>
          </p:cNvPr>
          <p:cNvSpPr>
            <a:spLocks noGrp="1"/>
          </p:cNvSpPr>
          <p:nvPr>
            <p:ph type="title"/>
          </p:nvPr>
        </p:nvSpPr>
        <p:spPr/>
        <p:txBody>
          <a:bodyPr/>
          <a:lstStyle/>
          <a:p>
            <a:r>
              <a:rPr lang="en-US" dirty="0"/>
              <a:t>Determining Column Densities - HDCO</a:t>
            </a:r>
          </a:p>
        </p:txBody>
      </p:sp>
      <p:sp>
        <p:nvSpPr>
          <p:cNvPr id="3" name="Content Placeholder 2">
            <a:extLst>
              <a:ext uri="{FF2B5EF4-FFF2-40B4-BE49-F238E27FC236}">
                <a16:creationId xmlns:a16="http://schemas.microsoft.com/office/drawing/2014/main" id="{2D260E92-AEF1-B6B1-E5FD-153A0012067A}"/>
              </a:ext>
            </a:extLst>
          </p:cNvPr>
          <p:cNvSpPr>
            <a:spLocks noGrp="1"/>
          </p:cNvSpPr>
          <p:nvPr>
            <p:ph idx="1"/>
          </p:nvPr>
        </p:nvSpPr>
        <p:spPr>
          <a:xfrm>
            <a:off x="732183" y="1932301"/>
            <a:ext cx="5528310" cy="4196352"/>
          </a:xfrm>
        </p:spPr>
        <p:txBody>
          <a:bodyPr>
            <a:normAutofit/>
          </a:bodyPr>
          <a:lstStyle/>
          <a:p>
            <a:r>
              <a:rPr lang="en-US" dirty="0"/>
              <a:t>Adjust for </a:t>
            </a:r>
            <a:r>
              <a:rPr lang="en-US" b="1" dirty="0"/>
              <a:t>beam efficiency</a:t>
            </a:r>
          </a:p>
          <a:p>
            <a:r>
              <a:rPr lang="en-US" dirty="0"/>
              <a:t>Assume optically thin </a:t>
            </a:r>
          </a:p>
          <a:p>
            <a:r>
              <a:rPr lang="en-US" dirty="0"/>
              <a:t>Graph column density versus </a:t>
            </a:r>
            <a:r>
              <a:rPr lang="en-US" b="1" dirty="0"/>
              <a:t>excitation temperature</a:t>
            </a:r>
          </a:p>
          <a:p>
            <a:r>
              <a:rPr lang="en-US" dirty="0"/>
              <a:t>Where the solid lines cross gives us the column density and excitation temperature!</a:t>
            </a:r>
          </a:p>
        </p:txBody>
      </p:sp>
      <p:pic>
        <p:nvPicPr>
          <p:cNvPr id="7170" name="Picture 2">
            <a:extLst>
              <a:ext uri="{FF2B5EF4-FFF2-40B4-BE49-F238E27FC236}">
                <a16:creationId xmlns:a16="http://schemas.microsoft.com/office/drawing/2014/main" id="{26EF60DB-BDE6-C03F-3BD0-C30413166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282851" y="1690688"/>
            <a:ext cx="5909149" cy="41963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5666DF-D406-871D-50C8-A1F1AE9FC45B}"/>
              </a:ext>
            </a:extLst>
          </p:cNvPr>
          <p:cNvSpPr txBox="1"/>
          <p:nvPr/>
        </p:nvSpPr>
        <p:spPr>
          <a:xfrm>
            <a:off x="7818746" y="5656207"/>
            <a:ext cx="3886398" cy="461665"/>
          </a:xfrm>
          <a:prstGeom prst="rect">
            <a:avLst/>
          </a:prstGeom>
          <a:solidFill>
            <a:schemeClr val="bg1"/>
          </a:solidFill>
        </p:spPr>
        <p:txBody>
          <a:bodyPr wrap="square">
            <a:spAutoFit/>
          </a:bodyPr>
          <a:lstStyle/>
          <a:p>
            <a:pPr algn="l" rtl="0" fontAlgn="base">
              <a:buNone/>
            </a:pPr>
            <a:r>
              <a:rPr lang="en-US" sz="2400" b="0" i="0" dirty="0">
                <a:solidFill>
                  <a:srgbClr val="000000"/>
                </a:solidFill>
                <a:effectLst/>
                <a:latin typeface="Segoe UI" panose="020B0502040204020203" pitchFamily="34" charset="0"/>
              </a:rPr>
              <a:t>Excitation Temperature (K)</a:t>
            </a:r>
          </a:p>
        </p:txBody>
      </p:sp>
      <p:sp>
        <p:nvSpPr>
          <p:cNvPr id="5" name="TextBox 4">
            <a:extLst>
              <a:ext uri="{FF2B5EF4-FFF2-40B4-BE49-F238E27FC236}">
                <a16:creationId xmlns:a16="http://schemas.microsoft.com/office/drawing/2014/main" id="{0C2414E3-286B-D814-A49D-01B2EB16F253}"/>
              </a:ext>
            </a:extLst>
          </p:cNvPr>
          <p:cNvSpPr txBox="1"/>
          <p:nvPr/>
        </p:nvSpPr>
        <p:spPr>
          <a:xfrm rot="16200000">
            <a:off x="4514722" y="3442614"/>
            <a:ext cx="3624224" cy="461665"/>
          </a:xfrm>
          <a:prstGeom prst="rect">
            <a:avLst/>
          </a:prstGeom>
          <a:solidFill>
            <a:schemeClr val="bg1"/>
          </a:solidFill>
        </p:spPr>
        <p:txBody>
          <a:bodyPr wrap="square">
            <a:spAutoFit/>
          </a:bodyPr>
          <a:lstStyle/>
          <a:p>
            <a:pPr algn="l" rtl="0" fontAlgn="base">
              <a:buNone/>
            </a:pPr>
            <a:r>
              <a:rPr lang="en-US" sz="2400" b="0" i="0" dirty="0">
                <a:solidFill>
                  <a:srgbClr val="000000"/>
                </a:solidFill>
                <a:effectLst/>
                <a:latin typeface="Segoe UI" panose="020B0502040204020203" pitchFamily="34" charset="0"/>
              </a:rPr>
              <a:t>Column Density (cm^-2)</a:t>
            </a:r>
          </a:p>
        </p:txBody>
      </p:sp>
      <p:sp>
        <p:nvSpPr>
          <p:cNvPr id="6" name="TextBox 5">
            <a:extLst>
              <a:ext uri="{FF2B5EF4-FFF2-40B4-BE49-F238E27FC236}">
                <a16:creationId xmlns:a16="http://schemas.microsoft.com/office/drawing/2014/main" id="{E9C4E554-141D-73D6-049E-B3E5B280810F}"/>
              </a:ext>
            </a:extLst>
          </p:cNvPr>
          <p:cNvSpPr txBox="1"/>
          <p:nvPr/>
        </p:nvSpPr>
        <p:spPr>
          <a:xfrm>
            <a:off x="9988771" y="3095728"/>
            <a:ext cx="1172854" cy="461665"/>
          </a:xfrm>
          <a:prstGeom prst="rect">
            <a:avLst/>
          </a:prstGeom>
          <a:solidFill>
            <a:schemeClr val="bg1"/>
          </a:solidFill>
        </p:spPr>
        <p:txBody>
          <a:bodyPr wrap="square">
            <a:spAutoFit/>
          </a:bodyPr>
          <a:lstStyle/>
          <a:p>
            <a:pPr algn="l" rtl="0" fontAlgn="base">
              <a:buNone/>
            </a:pPr>
            <a:r>
              <a:rPr lang="en-US" sz="2400" b="0" i="0" dirty="0">
                <a:solidFill>
                  <a:srgbClr val="000000"/>
                </a:solidFill>
                <a:effectLst/>
                <a:latin typeface="Segoe UI" panose="020B0502040204020203" pitchFamily="34" charset="0"/>
              </a:rPr>
              <a:t>Seo 21</a:t>
            </a:r>
          </a:p>
        </p:txBody>
      </p:sp>
    </p:spTree>
    <p:extLst>
      <p:ext uri="{BB962C8B-B14F-4D97-AF65-F5344CB8AC3E}">
        <p14:creationId xmlns:p14="http://schemas.microsoft.com/office/powerpoint/2010/main" val="2970366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EFD8D-2B87-B3A4-92CC-AA2A437A58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BCE251-2751-FFD7-0A36-7BC8875D365B}"/>
              </a:ext>
            </a:extLst>
          </p:cNvPr>
          <p:cNvSpPr>
            <a:spLocks noGrp="1"/>
          </p:cNvSpPr>
          <p:nvPr>
            <p:ph type="title"/>
          </p:nvPr>
        </p:nvSpPr>
        <p:spPr/>
        <p:txBody>
          <a:bodyPr/>
          <a:lstStyle/>
          <a:p>
            <a:r>
              <a:rPr lang="en-US" dirty="0"/>
              <a:t>Determining Column Densities - HDCO</a:t>
            </a:r>
          </a:p>
        </p:txBody>
      </p:sp>
      <p:sp>
        <p:nvSpPr>
          <p:cNvPr id="3" name="Content Placeholder 2">
            <a:extLst>
              <a:ext uri="{FF2B5EF4-FFF2-40B4-BE49-F238E27FC236}">
                <a16:creationId xmlns:a16="http://schemas.microsoft.com/office/drawing/2014/main" id="{044A6301-D52F-A8DD-C7FF-D454E0A0A3D9}"/>
              </a:ext>
            </a:extLst>
          </p:cNvPr>
          <p:cNvSpPr>
            <a:spLocks noGrp="1"/>
          </p:cNvSpPr>
          <p:nvPr>
            <p:ph idx="1"/>
          </p:nvPr>
        </p:nvSpPr>
        <p:spPr>
          <a:xfrm>
            <a:off x="732183" y="1932301"/>
            <a:ext cx="5528310" cy="4196352"/>
          </a:xfrm>
        </p:spPr>
        <p:txBody>
          <a:bodyPr>
            <a:normAutofit/>
          </a:bodyPr>
          <a:lstStyle/>
          <a:p>
            <a:r>
              <a:rPr lang="en-US" dirty="0"/>
              <a:t>Adjust for </a:t>
            </a:r>
            <a:r>
              <a:rPr lang="en-US" b="1" dirty="0"/>
              <a:t>beam efficiency</a:t>
            </a:r>
          </a:p>
          <a:p>
            <a:r>
              <a:rPr lang="en-US" dirty="0"/>
              <a:t>Assume optically thin </a:t>
            </a:r>
          </a:p>
          <a:p>
            <a:r>
              <a:rPr lang="en-US" dirty="0"/>
              <a:t>Graph column density versus </a:t>
            </a:r>
            <a:r>
              <a:rPr lang="en-US" b="1" dirty="0"/>
              <a:t>excitation temperature</a:t>
            </a:r>
          </a:p>
          <a:p>
            <a:r>
              <a:rPr lang="en-US" dirty="0"/>
              <a:t>Where the solid lines cross gives us the column density and excitation temperature!</a:t>
            </a:r>
          </a:p>
        </p:txBody>
      </p:sp>
      <p:pic>
        <p:nvPicPr>
          <p:cNvPr id="7170" name="Picture 2">
            <a:extLst>
              <a:ext uri="{FF2B5EF4-FFF2-40B4-BE49-F238E27FC236}">
                <a16:creationId xmlns:a16="http://schemas.microsoft.com/office/drawing/2014/main" id="{1E28773C-5054-3D33-228A-9B203E25F3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282851" y="1690688"/>
            <a:ext cx="5909149" cy="41963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2978315-23F3-8FF7-2BAE-FC8BBDE8A49A}"/>
              </a:ext>
            </a:extLst>
          </p:cNvPr>
          <p:cNvSpPr txBox="1"/>
          <p:nvPr/>
        </p:nvSpPr>
        <p:spPr>
          <a:xfrm>
            <a:off x="7818746" y="5656207"/>
            <a:ext cx="3886398" cy="461665"/>
          </a:xfrm>
          <a:prstGeom prst="rect">
            <a:avLst/>
          </a:prstGeom>
          <a:solidFill>
            <a:schemeClr val="bg1"/>
          </a:solidFill>
        </p:spPr>
        <p:txBody>
          <a:bodyPr wrap="square">
            <a:spAutoFit/>
          </a:bodyPr>
          <a:lstStyle/>
          <a:p>
            <a:pPr algn="l" rtl="0" fontAlgn="base">
              <a:buNone/>
            </a:pPr>
            <a:r>
              <a:rPr lang="en-US" sz="2400" b="0" i="0" dirty="0">
                <a:solidFill>
                  <a:srgbClr val="000000"/>
                </a:solidFill>
                <a:effectLst/>
                <a:latin typeface="Segoe UI" panose="020B0502040204020203" pitchFamily="34" charset="0"/>
              </a:rPr>
              <a:t>Excitation Temperature (K)</a:t>
            </a:r>
          </a:p>
        </p:txBody>
      </p:sp>
      <p:sp>
        <p:nvSpPr>
          <p:cNvPr id="5" name="TextBox 4">
            <a:extLst>
              <a:ext uri="{FF2B5EF4-FFF2-40B4-BE49-F238E27FC236}">
                <a16:creationId xmlns:a16="http://schemas.microsoft.com/office/drawing/2014/main" id="{292CA77D-DAB5-69D7-F50B-F54A1AF22086}"/>
              </a:ext>
            </a:extLst>
          </p:cNvPr>
          <p:cNvSpPr txBox="1"/>
          <p:nvPr/>
        </p:nvSpPr>
        <p:spPr>
          <a:xfrm rot="16200000">
            <a:off x="4514722" y="3442614"/>
            <a:ext cx="3624224" cy="461665"/>
          </a:xfrm>
          <a:prstGeom prst="rect">
            <a:avLst/>
          </a:prstGeom>
          <a:solidFill>
            <a:schemeClr val="bg1"/>
          </a:solidFill>
        </p:spPr>
        <p:txBody>
          <a:bodyPr wrap="square">
            <a:spAutoFit/>
          </a:bodyPr>
          <a:lstStyle/>
          <a:p>
            <a:pPr algn="l" rtl="0" fontAlgn="base">
              <a:buNone/>
            </a:pPr>
            <a:r>
              <a:rPr lang="en-US" sz="2400" b="0" i="0" dirty="0">
                <a:solidFill>
                  <a:srgbClr val="000000"/>
                </a:solidFill>
                <a:effectLst/>
                <a:latin typeface="Segoe UI" panose="020B0502040204020203" pitchFamily="34" charset="0"/>
              </a:rPr>
              <a:t>Column Density (cm^-2)</a:t>
            </a:r>
          </a:p>
        </p:txBody>
      </p:sp>
      <p:sp>
        <p:nvSpPr>
          <p:cNvPr id="6" name="TextBox 5">
            <a:extLst>
              <a:ext uri="{FF2B5EF4-FFF2-40B4-BE49-F238E27FC236}">
                <a16:creationId xmlns:a16="http://schemas.microsoft.com/office/drawing/2014/main" id="{331FE0E7-E325-D65F-36ED-553CC8F22E01}"/>
              </a:ext>
            </a:extLst>
          </p:cNvPr>
          <p:cNvSpPr txBox="1"/>
          <p:nvPr/>
        </p:nvSpPr>
        <p:spPr>
          <a:xfrm>
            <a:off x="9988771" y="3095728"/>
            <a:ext cx="1172854" cy="461665"/>
          </a:xfrm>
          <a:prstGeom prst="rect">
            <a:avLst/>
          </a:prstGeom>
          <a:solidFill>
            <a:schemeClr val="bg1"/>
          </a:solidFill>
        </p:spPr>
        <p:txBody>
          <a:bodyPr wrap="square">
            <a:spAutoFit/>
          </a:bodyPr>
          <a:lstStyle/>
          <a:p>
            <a:pPr algn="l" rtl="0" fontAlgn="base">
              <a:buNone/>
            </a:pPr>
            <a:r>
              <a:rPr lang="en-US" sz="2400" b="0" i="0" dirty="0">
                <a:solidFill>
                  <a:srgbClr val="000000"/>
                </a:solidFill>
                <a:effectLst/>
                <a:latin typeface="Segoe UI" panose="020B0502040204020203" pitchFamily="34" charset="0"/>
              </a:rPr>
              <a:t>Seo 21</a:t>
            </a:r>
          </a:p>
        </p:txBody>
      </p:sp>
      <p:sp>
        <p:nvSpPr>
          <p:cNvPr id="7" name="Oval 6">
            <a:extLst>
              <a:ext uri="{FF2B5EF4-FFF2-40B4-BE49-F238E27FC236}">
                <a16:creationId xmlns:a16="http://schemas.microsoft.com/office/drawing/2014/main" id="{50A64BA1-E67B-00FB-ABBD-86AF59E48E9F}"/>
              </a:ext>
            </a:extLst>
          </p:cNvPr>
          <p:cNvSpPr/>
          <p:nvPr/>
        </p:nvSpPr>
        <p:spPr>
          <a:xfrm>
            <a:off x="8987134" y="4180185"/>
            <a:ext cx="762000" cy="749300"/>
          </a:xfrm>
          <a:prstGeom prst="ellipse">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1490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76428-3D92-AFE9-1F6B-42296D2F28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EF917-0839-E089-A943-FD73B6AE140C}"/>
              </a:ext>
            </a:extLst>
          </p:cNvPr>
          <p:cNvSpPr>
            <a:spLocks noGrp="1"/>
          </p:cNvSpPr>
          <p:nvPr>
            <p:ph type="title"/>
          </p:nvPr>
        </p:nvSpPr>
        <p:spPr/>
        <p:txBody>
          <a:bodyPr/>
          <a:lstStyle/>
          <a:p>
            <a:r>
              <a:rPr lang="en-US" dirty="0"/>
              <a:t>Determining Column Densities - H</a:t>
            </a:r>
            <a:r>
              <a:rPr lang="en-US" baseline="-25000" dirty="0"/>
              <a:t>2</a:t>
            </a:r>
            <a:r>
              <a:rPr lang="en-US" dirty="0"/>
              <a:t>CO</a:t>
            </a:r>
          </a:p>
        </p:txBody>
      </p:sp>
      <p:sp>
        <p:nvSpPr>
          <p:cNvPr id="3" name="Content Placeholder 2">
            <a:extLst>
              <a:ext uri="{FF2B5EF4-FFF2-40B4-BE49-F238E27FC236}">
                <a16:creationId xmlns:a16="http://schemas.microsoft.com/office/drawing/2014/main" id="{8DAFE993-4833-581D-9160-DB137FD9B1C7}"/>
              </a:ext>
            </a:extLst>
          </p:cNvPr>
          <p:cNvSpPr>
            <a:spLocks noGrp="1"/>
          </p:cNvSpPr>
          <p:nvPr>
            <p:ph idx="1"/>
          </p:nvPr>
        </p:nvSpPr>
        <p:spPr>
          <a:xfrm>
            <a:off x="838200" y="2204447"/>
            <a:ext cx="4781551" cy="3377477"/>
          </a:xfrm>
        </p:spPr>
        <p:txBody>
          <a:bodyPr/>
          <a:lstStyle/>
          <a:p>
            <a:r>
              <a:rPr lang="en-US" dirty="0"/>
              <a:t>Cannot assume optically thin limit</a:t>
            </a:r>
          </a:p>
          <a:p>
            <a:r>
              <a:rPr lang="en-US" dirty="0"/>
              <a:t>Integral much harder</a:t>
            </a:r>
          </a:p>
          <a:p>
            <a:r>
              <a:rPr lang="en-US" dirty="0"/>
              <a:t>Code to do it for us!</a:t>
            </a:r>
          </a:p>
          <a:p>
            <a:r>
              <a:rPr lang="en-US" dirty="0"/>
              <a:t>Use excitation temperatures from HDCO graphs to find column densities for H</a:t>
            </a:r>
            <a:r>
              <a:rPr lang="en-US" baseline="-25000" dirty="0"/>
              <a:t>2</a:t>
            </a:r>
            <a:r>
              <a:rPr lang="en-US" dirty="0"/>
              <a:t>CO</a:t>
            </a:r>
          </a:p>
        </p:txBody>
      </p:sp>
      <p:pic>
        <p:nvPicPr>
          <p:cNvPr id="2050" name="Picture 2">
            <a:extLst>
              <a:ext uri="{FF2B5EF4-FFF2-40B4-BE49-F238E27FC236}">
                <a16:creationId xmlns:a16="http://schemas.microsoft.com/office/drawing/2014/main" id="{2A000DD4-45FB-A5DE-5BBE-2A587103C6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1966" y="1981200"/>
            <a:ext cx="5850034" cy="41458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46D497-E117-F501-0B6D-B469600E784A}"/>
              </a:ext>
            </a:extLst>
          </p:cNvPr>
          <p:cNvSpPr txBox="1"/>
          <p:nvPr/>
        </p:nvSpPr>
        <p:spPr>
          <a:xfrm>
            <a:off x="9988771" y="3095728"/>
            <a:ext cx="1172854" cy="461665"/>
          </a:xfrm>
          <a:prstGeom prst="rect">
            <a:avLst/>
          </a:prstGeom>
          <a:solidFill>
            <a:schemeClr val="bg1"/>
          </a:solidFill>
        </p:spPr>
        <p:txBody>
          <a:bodyPr wrap="square">
            <a:spAutoFit/>
          </a:bodyPr>
          <a:lstStyle/>
          <a:p>
            <a:pPr algn="l" rtl="0" fontAlgn="base">
              <a:buNone/>
            </a:pPr>
            <a:r>
              <a:rPr lang="en-US" sz="2400" b="0" i="0" dirty="0">
                <a:solidFill>
                  <a:srgbClr val="000000"/>
                </a:solidFill>
                <a:effectLst/>
                <a:latin typeface="Segoe UI" panose="020B0502040204020203" pitchFamily="34" charset="0"/>
              </a:rPr>
              <a:t>Seo 21</a:t>
            </a:r>
          </a:p>
        </p:txBody>
      </p:sp>
      <p:cxnSp>
        <p:nvCxnSpPr>
          <p:cNvPr id="7" name="Straight Connector 6">
            <a:extLst>
              <a:ext uri="{FF2B5EF4-FFF2-40B4-BE49-F238E27FC236}">
                <a16:creationId xmlns:a16="http://schemas.microsoft.com/office/drawing/2014/main" id="{4DD6C926-3D39-E899-1241-61B35154D380}"/>
              </a:ext>
            </a:extLst>
          </p:cNvPr>
          <p:cNvCxnSpPr>
            <a:cxnSpLocks/>
          </p:cNvCxnSpPr>
          <p:nvPr/>
        </p:nvCxnSpPr>
        <p:spPr>
          <a:xfrm>
            <a:off x="8318500" y="2204447"/>
            <a:ext cx="0" cy="347245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39ADB72-4821-3410-7F9D-A9E392077EDE}"/>
              </a:ext>
            </a:extLst>
          </p:cNvPr>
          <p:cNvCxnSpPr>
            <a:cxnSpLocks/>
          </p:cNvCxnSpPr>
          <p:nvPr/>
        </p:nvCxnSpPr>
        <p:spPr>
          <a:xfrm>
            <a:off x="9292383" y="2156958"/>
            <a:ext cx="0" cy="3472453"/>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DE143BB-A0B2-D611-59EF-7721FFC9087D}"/>
              </a:ext>
            </a:extLst>
          </p:cNvPr>
          <p:cNvCxnSpPr>
            <a:cxnSpLocks/>
          </p:cNvCxnSpPr>
          <p:nvPr/>
        </p:nvCxnSpPr>
        <p:spPr>
          <a:xfrm>
            <a:off x="7543800" y="2204446"/>
            <a:ext cx="0" cy="3472453"/>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2763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D5284-DA07-F943-E92B-9D38FD3902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5E4FF3-DD6C-2AD0-05BD-7199E9B79CE7}"/>
              </a:ext>
            </a:extLst>
          </p:cNvPr>
          <p:cNvSpPr>
            <a:spLocks noGrp="1"/>
          </p:cNvSpPr>
          <p:nvPr>
            <p:ph type="title"/>
          </p:nvPr>
        </p:nvSpPr>
        <p:spPr/>
        <p:txBody>
          <a:bodyPr/>
          <a:lstStyle/>
          <a:p>
            <a:r>
              <a:rPr lang="en-US" dirty="0"/>
              <a:t>Preliminary Results/Moving Forward</a:t>
            </a:r>
          </a:p>
        </p:txBody>
      </p:sp>
      <p:sp>
        <p:nvSpPr>
          <p:cNvPr id="3" name="Content Placeholder 2">
            <a:extLst>
              <a:ext uri="{FF2B5EF4-FFF2-40B4-BE49-F238E27FC236}">
                <a16:creationId xmlns:a16="http://schemas.microsoft.com/office/drawing/2014/main" id="{57FE3852-207D-83AD-9721-9E37C3110DA8}"/>
              </a:ext>
            </a:extLst>
          </p:cNvPr>
          <p:cNvSpPr>
            <a:spLocks noGrp="1"/>
          </p:cNvSpPr>
          <p:nvPr>
            <p:ph idx="1"/>
          </p:nvPr>
        </p:nvSpPr>
        <p:spPr>
          <a:xfrm>
            <a:off x="477382" y="2443603"/>
            <a:ext cx="5257800" cy="2491194"/>
          </a:xfrm>
        </p:spPr>
        <p:txBody>
          <a:bodyPr/>
          <a:lstStyle/>
          <a:p>
            <a:r>
              <a:rPr lang="en-US" dirty="0"/>
              <a:t>Need to calculate error bars</a:t>
            </a:r>
          </a:p>
          <a:p>
            <a:r>
              <a:rPr lang="en-US" dirty="0"/>
              <a:t>But already seeing differences!</a:t>
            </a:r>
          </a:p>
          <a:p>
            <a:r>
              <a:rPr lang="en-US" dirty="0"/>
              <a:t>Comparing ratios with properties of filaments and cores within them</a:t>
            </a:r>
          </a:p>
        </p:txBody>
      </p:sp>
      <mc:AlternateContent xmlns:mc="http://schemas.openxmlformats.org/markup-compatibility/2006" xmlns:cx1="http://schemas.microsoft.com/office/drawing/2015/9/8/chartex">
        <mc:Choice Requires="cx1">
          <p:graphicFrame>
            <p:nvGraphicFramePr>
              <p:cNvPr id="4" name="Chart 3">
                <a:extLst>
                  <a:ext uri="{FF2B5EF4-FFF2-40B4-BE49-F238E27FC236}">
                    <a16:creationId xmlns:a16="http://schemas.microsoft.com/office/drawing/2014/main" id="{41CEAECE-1154-C7B4-2487-F896ED030AEC}"/>
                  </a:ext>
                </a:extLst>
              </p:cNvPr>
              <p:cNvGraphicFramePr/>
              <p:nvPr>
                <p:extLst>
                  <p:ext uri="{D42A27DB-BD31-4B8C-83A1-F6EECF244321}">
                    <p14:modId xmlns:p14="http://schemas.microsoft.com/office/powerpoint/2010/main" val="2137686924"/>
                  </p:ext>
                </p:extLst>
              </p:nvPr>
            </p:nvGraphicFramePr>
            <p:xfrm>
              <a:off x="5592417" y="1690687"/>
              <a:ext cx="6122201" cy="418002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Chart 3">
                <a:extLst>
                  <a:ext uri="{FF2B5EF4-FFF2-40B4-BE49-F238E27FC236}">
                    <a16:creationId xmlns:a16="http://schemas.microsoft.com/office/drawing/2014/main" id="{41CEAECE-1154-C7B4-2487-F896ED030AEC}"/>
                  </a:ext>
                </a:extLst>
              </p:cNvPr>
              <p:cNvPicPr>
                <a:picLocks noGrp="1" noRot="1" noChangeAspect="1" noMove="1" noResize="1" noEditPoints="1" noAdjustHandles="1" noChangeArrowheads="1" noChangeShapeType="1"/>
              </p:cNvPicPr>
              <p:nvPr/>
            </p:nvPicPr>
            <p:blipFill>
              <a:blip r:embed="rId4"/>
              <a:stretch>
                <a:fillRect/>
              </a:stretch>
            </p:blipFill>
            <p:spPr>
              <a:xfrm>
                <a:off x="5592417" y="1690687"/>
                <a:ext cx="6122201" cy="4180025"/>
              </a:xfrm>
              <a:prstGeom prst="rect">
                <a:avLst/>
              </a:prstGeom>
            </p:spPr>
          </p:pic>
        </mc:Fallback>
      </mc:AlternateContent>
      <p:cxnSp>
        <p:nvCxnSpPr>
          <p:cNvPr id="6" name="Straight Connector 5">
            <a:extLst>
              <a:ext uri="{FF2B5EF4-FFF2-40B4-BE49-F238E27FC236}">
                <a16:creationId xmlns:a16="http://schemas.microsoft.com/office/drawing/2014/main" id="{D18E9FF3-FFDF-9E8F-4249-B9B68BB771A4}"/>
              </a:ext>
            </a:extLst>
          </p:cNvPr>
          <p:cNvCxnSpPr/>
          <p:nvPr/>
        </p:nvCxnSpPr>
        <p:spPr>
          <a:xfrm>
            <a:off x="8295861" y="2239617"/>
            <a:ext cx="0" cy="2899166"/>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F1A8EFA3-33F5-2911-3D87-76B2101BEA4B}"/>
              </a:ext>
            </a:extLst>
          </p:cNvPr>
          <p:cNvCxnSpPr/>
          <p:nvPr/>
        </p:nvCxnSpPr>
        <p:spPr>
          <a:xfrm>
            <a:off x="10316818" y="2239617"/>
            <a:ext cx="0" cy="2899166"/>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7326D11C-253B-7F02-8C32-9DB212815DDA}"/>
              </a:ext>
            </a:extLst>
          </p:cNvPr>
          <p:cNvSpPr txBox="1"/>
          <p:nvPr/>
        </p:nvSpPr>
        <p:spPr>
          <a:xfrm>
            <a:off x="8855735" y="4288303"/>
            <a:ext cx="901209" cy="369332"/>
          </a:xfrm>
          <a:prstGeom prst="rect">
            <a:avLst/>
          </a:prstGeom>
          <a:solidFill>
            <a:schemeClr val="bg1"/>
          </a:solidFill>
        </p:spPr>
        <p:txBody>
          <a:bodyPr wrap="none" rtlCol="0">
            <a:spAutoFit/>
          </a:bodyPr>
          <a:lstStyle/>
          <a:p>
            <a:r>
              <a:rPr lang="en-US" dirty="0"/>
              <a:t>B213 C</a:t>
            </a:r>
          </a:p>
        </p:txBody>
      </p:sp>
      <p:sp>
        <p:nvSpPr>
          <p:cNvPr id="9" name="TextBox 8">
            <a:extLst>
              <a:ext uri="{FF2B5EF4-FFF2-40B4-BE49-F238E27FC236}">
                <a16:creationId xmlns:a16="http://schemas.microsoft.com/office/drawing/2014/main" id="{104DFA26-CE69-DAE8-DACA-7CFA741C522F}"/>
              </a:ext>
            </a:extLst>
          </p:cNvPr>
          <p:cNvSpPr txBox="1"/>
          <p:nvPr/>
        </p:nvSpPr>
        <p:spPr>
          <a:xfrm>
            <a:off x="6850809" y="4288303"/>
            <a:ext cx="869149" cy="369332"/>
          </a:xfrm>
          <a:prstGeom prst="rect">
            <a:avLst/>
          </a:prstGeom>
          <a:solidFill>
            <a:schemeClr val="bg1"/>
          </a:solidFill>
        </p:spPr>
        <p:txBody>
          <a:bodyPr wrap="none" rtlCol="0">
            <a:spAutoFit/>
          </a:bodyPr>
          <a:lstStyle/>
          <a:p>
            <a:r>
              <a:rPr lang="en-US" dirty="0"/>
              <a:t>B213 E</a:t>
            </a:r>
          </a:p>
        </p:txBody>
      </p:sp>
      <p:sp>
        <p:nvSpPr>
          <p:cNvPr id="10" name="TextBox 9">
            <a:extLst>
              <a:ext uri="{FF2B5EF4-FFF2-40B4-BE49-F238E27FC236}">
                <a16:creationId xmlns:a16="http://schemas.microsoft.com/office/drawing/2014/main" id="{5319C541-68CE-92EF-6B3C-5A9FC6291F68}"/>
              </a:ext>
            </a:extLst>
          </p:cNvPr>
          <p:cNvSpPr txBox="1"/>
          <p:nvPr/>
        </p:nvSpPr>
        <p:spPr>
          <a:xfrm>
            <a:off x="10577431" y="4283586"/>
            <a:ext cx="694421" cy="369332"/>
          </a:xfrm>
          <a:prstGeom prst="rect">
            <a:avLst/>
          </a:prstGeom>
          <a:solidFill>
            <a:schemeClr val="bg1"/>
          </a:solidFill>
        </p:spPr>
        <p:txBody>
          <a:bodyPr wrap="none" rtlCol="0">
            <a:spAutoFit/>
          </a:bodyPr>
          <a:lstStyle/>
          <a:p>
            <a:r>
              <a:rPr lang="en-US" dirty="0"/>
              <a:t>B218</a:t>
            </a:r>
          </a:p>
        </p:txBody>
      </p:sp>
    </p:spTree>
    <p:extLst>
      <p:ext uri="{BB962C8B-B14F-4D97-AF65-F5344CB8AC3E}">
        <p14:creationId xmlns:p14="http://schemas.microsoft.com/office/powerpoint/2010/main" val="4230959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B978-C87B-D0C6-6E91-C41A1E30D6E1}"/>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169E0CCE-BF51-5DF8-A79A-04755B12807C}"/>
              </a:ext>
            </a:extLst>
          </p:cNvPr>
          <p:cNvSpPr>
            <a:spLocks noGrp="1"/>
          </p:cNvSpPr>
          <p:nvPr>
            <p:ph idx="1"/>
          </p:nvPr>
        </p:nvSpPr>
        <p:spPr/>
        <p:txBody>
          <a:bodyPr/>
          <a:lstStyle/>
          <a:p>
            <a:r>
              <a:rPr lang="en-US" dirty="0"/>
              <a:t>Dr. Yancy Shirley</a:t>
            </a:r>
          </a:p>
          <a:p>
            <a:r>
              <a:rPr lang="en-US" dirty="0"/>
              <a:t>University of Arizona Space Grant Administration</a:t>
            </a:r>
          </a:p>
          <a:p>
            <a:r>
              <a:rPr lang="en-US" dirty="0"/>
              <a:t>Partially supported by an Astronomy and Astrophysics grant </a:t>
            </a:r>
            <a:r>
              <a:rPr lang="en-US" b="1" dirty="0"/>
              <a:t>AST-2205474</a:t>
            </a:r>
            <a:r>
              <a:rPr lang="en-US" dirty="0"/>
              <a:t> from the National Science Foundation</a:t>
            </a:r>
          </a:p>
          <a:p>
            <a:r>
              <a:rPr lang="en-US" dirty="0"/>
              <a:t>Supported in part through the Arizona NASA Space Grant Consortium, Cooperative Agreement </a:t>
            </a:r>
            <a:r>
              <a:rPr lang="en-US" b="1" dirty="0"/>
              <a:t>80NSSC25M7084</a:t>
            </a:r>
            <a:endParaRPr lang="en-US" dirty="0"/>
          </a:p>
        </p:txBody>
      </p:sp>
      <p:pic>
        <p:nvPicPr>
          <p:cNvPr id="6" name="Picture 4" descr="NASA Insignia Color">
            <a:extLst>
              <a:ext uri="{FF2B5EF4-FFF2-40B4-BE49-F238E27FC236}">
                <a16:creationId xmlns:a16="http://schemas.microsoft.com/office/drawing/2014/main" id="{B90B206F-C8BA-2ED9-D9E6-2B3C92228AA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74118" y="5510463"/>
            <a:ext cx="1279307" cy="13475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rizona NASA Vertical Text">
            <a:extLst>
              <a:ext uri="{FF2B5EF4-FFF2-40B4-BE49-F238E27FC236}">
                <a16:creationId xmlns:a16="http://schemas.microsoft.com/office/drawing/2014/main" id="{1065A229-381A-820F-D999-DACE971785E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10547" y="5348736"/>
            <a:ext cx="1005506" cy="13423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8E693485-ACCC-52D5-75ED-F5F7EFB918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13" y="5402179"/>
            <a:ext cx="1279307" cy="12889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EDCD954-EF04-8A4B-1044-400D68E3A6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7575" y="5402179"/>
            <a:ext cx="1285014" cy="128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149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D9447-771D-D74F-897E-2E9CB90138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3C4CED-A53B-5EA0-E5BF-8B7C58267F7A}"/>
              </a:ext>
            </a:extLst>
          </p:cNvPr>
          <p:cNvSpPr>
            <a:spLocks noGrp="1"/>
          </p:cNvSpPr>
          <p:nvPr>
            <p:ph type="ctrTitle"/>
          </p:nvPr>
        </p:nvSpPr>
        <p:spPr>
          <a:xfrm>
            <a:off x="1890963" y="2058080"/>
            <a:ext cx="8410074" cy="1370920"/>
          </a:xfrm>
        </p:spPr>
        <p:txBody>
          <a:bodyPr>
            <a:noAutofit/>
          </a:bodyPr>
          <a:lstStyle/>
          <a:p>
            <a:r>
              <a:rPr lang="en-US" sz="5400" dirty="0"/>
              <a:t>Thank you!</a:t>
            </a:r>
          </a:p>
        </p:txBody>
      </p:sp>
      <p:pic>
        <p:nvPicPr>
          <p:cNvPr id="4" name="Picture 4" descr="NASA Insignia Color">
            <a:extLst>
              <a:ext uri="{FF2B5EF4-FFF2-40B4-BE49-F238E27FC236}">
                <a16:creationId xmlns:a16="http://schemas.microsoft.com/office/drawing/2014/main" id="{2DD729BF-22A0-05FF-19A9-E3050E508F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74118" y="5510463"/>
            <a:ext cx="1279307" cy="13475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rizona NASA Vertical Text">
            <a:extLst>
              <a:ext uri="{FF2B5EF4-FFF2-40B4-BE49-F238E27FC236}">
                <a16:creationId xmlns:a16="http://schemas.microsoft.com/office/drawing/2014/main" id="{1D5DB26B-794F-AECB-FDCA-90D95A17C92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93247" y="5402179"/>
            <a:ext cx="1005506" cy="13423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4C9CC6B1-5234-8B69-C307-C8189BE4F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13" y="5402179"/>
            <a:ext cx="1279307" cy="128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829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1FF31-978C-B3CC-588A-007A68155DBC}"/>
              </a:ext>
            </a:extLst>
          </p:cNvPr>
          <p:cNvSpPr>
            <a:spLocks noGrp="1"/>
          </p:cNvSpPr>
          <p:nvPr>
            <p:ph type="title"/>
          </p:nvPr>
        </p:nvSpPr>
        <p:spPr/>
        <p:txBody>
          <a:bodyPr/>
          <a:lstStyle/>
          <a:p>
            <a:r>
              <a:rPr lang="en-US" dirty="0"/>
              <a:t>Molecular Clouds</a:t>
            </a:r>
          </a:p>
        </p:txBody>
      </p:sp>
      <p:pic>
        <p:nvPicPr>
          <p:cNvPr id="4" name="Picture 2" descr="Taurus molecular cloud - Wikipedia">
            <a:extLst>
              <a:ext uri="{FF2B5EF4-FFF2-40B4-BE49-F238E27FC236}">
                <a16:creationId xmlns:a16="http://schemas.microsoft.com/office/drawing/2014/main" id="{E739CAA1-C916-9D1C-FA6E-F1B030D16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559" y="2356016"/>
            <a:ext cx="5888025" cy="30283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2AE4E7-4AEE-3E1A-635E-D542BEA35149}"/>
              </a:ext>
            </a:extLst>
          </p:cNvPr>
          <p:cNvSpPr txBox="1"/>
          <p:nvPr/>
        </p:nvSpPr>
        <p:spPr>
          <a:xfrm>
            <a:off x="5882185" y="5368262"/>
            <a:ext cx="5984400" cy="1015663"/>
          </a:xfrm>
          <a:prstGeom prst="rect">
            <a:avLst/>
          </a:prstGeom>
          <a:noFill/>
        </p:spPr>
        <p:txBody>
          <a:bodyPr wrap="square" rtlCol="0">
            <a:spAutoFit/>
          </a:bodyPr>
          <a:lstStyle/>
          <a:p>
            <a:r>
              <a:rPr lang="en-US" sz="2000" dirty="0"/>
              <a:t>Image Credit: ESA/Herschel/NASA/JPL-Caltech CC BY-SA 3.0 IGO; Acknowledgement: R. Hurt (JPL-Caltech)</a:t>
            </a:r>
          </a:p>
        </p:txBody>
      </p:sp>
      <p:sp>
        <p:nvSpPr>
          <p:cNvPr id="7" name="TextBox 6">
            <a:extLst>
              <a:ext uri="{FF2B5EF4-FFF2-40B4-BE49-F238E27FC236}">
                <a16:creationId xmlns:a16="http://schemas.microsoft.com/office/drawing/2014/main" id="{07BBD0EE-C008-B4D4-D3DF-D9D2BFB9123D}"/>
              </a:ext>
            </a:extLst>
          </p:cNvPr>
          <p:cNvSpPr txBox="1"/>
          <p:nvPr/>
        </p:nvSpPr>
        <p:spPr>
          <a:xfrm>
            <a:off x="955343" y="2836977"/>
            <a:ext cx="4831307"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Dust and gas, mostly H</a:t>
            </a:r>
            <a:r>
              <a:rPr lang="en-US" sz="2800" baseline="-25000" dirty="0"/>
              <a:t>2</a:t>
            </a:r>
            <a:endParaRPr lang="en-US" sz="2800" dirty="0"/>
          </a:p>
          <a:p>
            <a:pPr marL="285750" indent="-285750">
              <a:buFont typeface="Arial" panose="020B0604020202020204" pitchFamily="34" charset="0"/>
              <a:buChar char="•"/>
            </a:pPr>
            <a:r>
              <a:rPr lang="en-US" sz="2800" dirty="0"/>
              <a:t>Raw materials where stars and planets can form </a:t>
            </a:r>
          </a:p>
        </p:txBody>
      </p:sp>
    </p:spTree>
    <p:extLst>
      <p:ext uri="{BB962C8B-B14F-4D97-AF65-F5344CB8AC3E}">
        <p14:creationId xmlns:p14="http://schemas.microsoft.com/office/powerpoint/2010/main" val="1361747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3DAB8-F715-6D02-23AA-C3C763D98FFE}"/>
              </a:ext>
            </a:extLst>
          </p:cNvPr>
          <p:cNvSpPr>
            <a:spLocks noGrp="1"/>
          </p:cNvSpPr>
          <p:nvPr>
            <p:ph type="title"/>
          </p:nvPr>
        </p:nvSpPr>
        <p:spPr/>
        <p:txBody>
          <a:bodyPr/>
          <a:lstStyle/>
          <a:p>
            <a:r>
              <a:rPr lang="en-US" dirty="0"/>
              <a:t>Hierarchical Structure</a:t>
            </a:r>
          </a:p>
        </p:txBody>
      </p:sp>
      <p:sp>
        <p:nvSpPr>
          <p:cNvPr id="4" name="Oval 3">
            <a:extLst>
              <a:ext uri="{FF2B5EF4-FFF2-40B4-BE49-F238E27FC236}">
                <a16:creationId xmlns:a16="http://schemas.microsoft.com/office/drawing/2014/main" id="{57E0DF91-3865-8F52-8454-0301B4F679CE}"/>
              </a:ext>
            </a:extLst>
          </p:cNvPr>
          <p:cNvSpPr/>
          <p:nvPr/>
        </p:nvSpPr>
        <p:spPr>
          <a:xfrm>
            <a:off x="9339579" y="3429000"/>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57C9725C-C22C-3FDF-6275-AB88BA5FA0E2}"/>
              </a:ext>
            </a:extLst>
          </p:cNvPr>
          <p:cNvSpPr/>
          <p:nvPr/>
        </p:nvSpPr>
        <p:spPr>
          <a:xfrm>
            <a:off x="4513579" y="3630137"/>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98EBCEF-2828-0A71-8B7E-EBA02E7CD169}"/>
              </a:ext>
            </a:extLst>
          </p:cNvPr>
          <p:cNvGrpSpPr/>
          <p:nvPr/>
        </p:nvGrpSpPr>
        <p:grpSpPr>
          <a:xfrm>
            <a:off x="6141165" y="2805510"/>
            <a:ext cx="1274618" cy="2466606"/>
            <a:chOff x="4544291" y="2465612"/>
            <a:chExt cx="1274618" cy="2466606"/>
          </a:xfrm>
        </p:grpSpPr>
        <p:sp>
          <p:nvSpPr>
            <p:cNvPr id="28" name="Oval 27">
              <a:extLst>
                <a:ext uri="{FF2B5EF4-FFF2-40B4-BE49-F238E27FC236}">
                  <a16:creationId xmlns:a16="http://schemas.microsoft.com/office/drawing/2014/main" id="{3697ACB2-D9D6-4E77-99B9-5671B9BA7F6B}"/>
                </a:ext>
              </a:extLst>
            </p:cNvPr>
            <p:cNvSpPr/>
            <p:nvPr/>
          </p:nvSpPr>
          <p:spPr>
            <a:xfrm>
              <a:off x="4544291" y="2646218"/>
              <a:ext cx="263237" cy="2632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82D6D86-F3BD-12B9-BAF0-F6E64ADC7C1B}"/>
                </a:ext>
              </a:extLst>
            </p:cNvPr>
            <p:cNvSpPr/>
            <p:nvPr/>
          </p:nvSpPr>
          <p:spPr>
            <a:xfrm>
              <a:off x="4932218" y="3297381"/>
              <a:ext cx="263237" cy="2632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F574867-7A9C-171E-5718-45BD256D9490}"/>
                </a:ext>
              </a:extLst>
            </p:cNvPr>
            <p:cNvSpPr/>
            <p:nvPr/>
          </p:nvSpPr>
          <p:spPr>
            <a:xfrm>
              <a:off x="4904509" y="4080163"/>
              <a:ext cx="263237" cy="2632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F1B8F27-9C13-02C8-65D8-2987C924ACAA}"/>
                </a:ext>
              </a:extLst>
            </p:cNvPr>
            <p:cNvSpPr/>
            <p:nvPr/>
          </p:nvSpPr>
          <p:spPr>
            <a:xfrm>
              <a:off x="5486400" y="4668981"/>
              <a:ext cx="263237" cy="2632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08EFB6F-3BFC-B1D1-A245-97BEAE41CE1A}"/>
                </a:ext>
              </a:extLst>
            </p:cNvPr>
            <p:cNvSpPr/>
            <p:nvPr/>
          </p:nvSpPr>
          <p:spPr>
            <a:xfrm>
              <a:off x="4544291" y="2465612"/>
              <a:ext cx="1274618" cy="2466606"/>
            </a:xfrm>
            <a:custGeom>
              <a:avLst/>
              <a:gdLst>
                <a:gd name="csX0" fmla="*/ 0 w 1274618"/>
                <a:gd name="csY0" fmla="*/ 0 h 2466606"/>
                <a:gd name="csX1" fmla="*/ 96981 w 1274618"/>
                <a:gd name="csY1" fmla="*/ 138546 h 2466606"/>
                <a:gd name="csX2" fmla="*/ 180109 w 1274618"/>
                <a:gd name="csY2" fmla="*/ 249382 h 2466606"/>
                <a:gd name="csX3" fmla="*/ 235527 w 1274618"/>
                <a:gd name="csY3" fmla="*/ 332509 h 2466606"/>
                <a:gd name="csX4" fmla="*/ 263236 w 1274618"/>
                <a:gd name="csY4" fmla="*/ 429491 h 2466606"/>
                <a:gd name="csX5" fmla="*/ 401781 w 1274618"/>
                <a:gd name="csY5" fmla="*/ 637309 h 2466606"/>
                <a:gd name="csX6" fmla="*/ 457200 w 1274618"/>
                <a:gd name="csY6" fmla="*/ 762000 h 2466606"/>
                <a:gd name="csX7" fmla="*/ 498763 w 1274618"/>
                <a:gd name="csY7" fmla="*/ 817419 h 2466606"/>
                <a:gd name="csX8" fmla="*/ 540327 w 1274618"/>
                <a:gd name="csY8" fmla="*/ 928255 h 2466606"/>
                <a:gd name="csX9" fmla="*/ 568036 w 1274618"/>
                <a:gd name="csY9" fmla="*/ 1011382 h 2466606"/>
                <a:gd name="csX10" fmla="*/ 609600 w 1274618"/>
                <a:gd name="csY10" fmla="*/ 1039091 h 2466606"/>
                <a:gd name="csX11" fmla="*/ 554181 w 1274618"/>
                <a:gd name="csY11" fmla="*/ 1343891 h 2466606"/>
                <a:gd name="csX12" fmla="*/ 498763 w 1274618"/>
                <a:gd name="csY12" fmla="*/ 1482437 h 2466606"/>
                <a:gd name="csX13" fmla="*/ 471054 w 1274618"/>
                <a:gd name="csY13" fmla="*/ 1551709 h 2466606"/>
                <a:gd name="csX14" fmla="*/ 457200 w 1274618"/>
                <a:gd name="csY14" fmla="*/ 1634837 h 2466606"/>
                <a:gd name="csX15" fmla="*/ 443345 w 1274618"/>
                <a:gd name="csY15" fmla="*/ 1676400 h 2466606"/>
                <a:gd name="csX16" fmla="*/ 512618 w 1274618"/>
                <a:gd name="csY16" fmla="*/ 1911928 h 2466606"/>
                <a:gd name="csX17" fmla="*/ 678872 w 1274618"/>
                <a:gd name="csY17" fmla="*/ 2050473 h 2466606"/>
                <a:gd name="csX18" fmla="*/ 720436 w 1274618"/>
                <a:gd name="csY18" fmla="*/ 2105891 h 2466606"/>
                <a:gd name="csX19" fmla="*/ 845127 w 1274618"/>
                <a:gd name="csY19" fmla="*/ 2175164 h 2466606"/>
                <a:gd name="csX20" fmla="*/ 928254 w 1274618"/>
                <a:gd name="csY20" fmla="*/ 2244437 h 2466606"/>
                <a:gd name="csX21" fmla="*/ 983672 w 1274618"/>
                <a:gd name="csY21" fmla="*/ 2286000 h 2466606"/>
                <a:gd name="csX22" fmla="*/ 1108363 w 1274618"/>
                <a:gd name="csY22" fmla="*/ 2369128 h 2466606"/>
                <a:gd name="csX23" fmla="*/ 1149927 w 1274618"/>
                <a:gd name="csY23" fmla="*/ 2424546 h 2466606"/>
                <a:gd name="csX24" fmla="*/ 1260763 w 1274618"/>
                <a:gd name="csY24" fmla="*/ 2466109 h 2466606"/>
                <a:gd name="csX25" fmla="*/ 1274618 w 1274618"/>
                <a:gd name="csY25" fmla="*/ 2466109 h 24666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1274618" h="2466606">
                  <a:moveTo>
                    <a:pt x="0" y="0"/>
                  </a:moveTo>
                  <a:cubicBezTo>
                    <a:pt x="141451" y="113164"/>
                    <a:pt x="11155" y="-11648"/>
                    <a:pt x="96981" y="138546"/>
                  </a:cubicBezTo>
                  <a:cubicBezTo>
                    <a:pt x="119894" y="178643"/>
                    <a:pt x="154492" y="210956"/>
                    <a:pt x="180109" y="249382"/>
                  </a:cubicBezTo>
                  <a:lnTo>
                    <a:pt x="235527" y="332509"/>
                  </a:lnTo>
                  <a:cubicBezTo>
                    <a:pt x="244763" y="364836"/>
                    <a:pt x="248920" y="399070"/>
                    <a:pt x="263236" y="429491"/>
                  </a:cubicBezTo>
                  <a:cubicBezTo>
                    <a:pt x="354343" y="623095"/>
                    <a:pt x="316690" y="509674"/>
                    <a:pt x="401781" y="637309"/>
                  </a:cubicBezTo>
                  <a:cubicBezTo>
                    <a:pt x="444450" y="701312"/>
                    <a:pt x="417201" y="690000"/>
                    <a:pt x="457200" y="762000"/>
                  </a:cubicBezTo>
                  <a:cubicBezTo>
                    <a:pt x="468414" y="782185"/>
                    <a:pt x="484909" y="798946"/>
                    <a:pt x="498763" y="817419"/>
                  </a:cubicBezTo>
                  <a:cubicBezTo>
                    <a:pt x="528761" y="937406"/>
                    <a:pt x="492027" y="807504"/>
                    <a:pt x="540327" y="928255"/>
                  </a:cubicBezTo>
                  <a:cubicBezTo>
                    <a:pt x="551175" y="955374"/>
                    <a:pt x="552556" y="986614"/>
                    <a:pt x="568036" y="1011382"/>
                  </a:cubicBezTo>
                  <a:cubicBezTo>
                    <a:pt x="576861" y="1025502"/>
                    <a:pt x="595745" y="1029855"/>
                    <a:pt x="609600" y="1039091"/>
                  </a:cubicBezTo>
                  <a:cubicBezTo>
                    <a:pt x="591127" y="1140691"/>
                    <a:pt x="575818" y="1242918"/>
                    <a:pt x="554181" y="1343891"/>
                  </a:cubicBezTo>
                  <a:cubicBezTo>
                    <a:pt x="537589" y="1421318"/>
                    <a:pt x="527055" y="1418780"/>
                    <a:pt x="498763" y="1482437"/>
                  </a:cubicBezTo>
                  <a:cubicBezTo>
                    <a:pt x="488663" y="1505163"/>
                    <a:pt x="480290" y="1528618"/>
                    <a:pt x="471054" y="1551709"/>
                  </a:cubicBezTo>
                  <a:cubicBezTo>
                    <a:pt x="466436" y="1579418"/>
                    <a:pt x="463294" y="1607414"/>
                    <a:pt x="457200" y="1634837"/>
                  </a:cubicBezTo>
                  <a:cubicBezTo>
                    <a:pt x="454032" y="1649093"/>
                    <a:pt x="440481" y="1662080"/>
                    <a:pt x="443345" y="1676400"/>
                  </a:cubicBezTo>
                  <a:cubicBezTo>
                    <a:pt x="459394" y="1756645"/>
                    <a:pt x="473642" y="1839971"/>
                    <a:pt x="512618" y="1911928"/>
                  </a:cubicBezTo>
                  <a:cubicBezTo>
                    <a:pt x="553154" y="1986763"/>
                    <a:pt x="625421" y="1997022"/>
                    <a:pt x="678872" y="2050473"/>
                  </a:cubicBezTo>
                  <a:cubicBezTo>
                    <a:pt x="695200" y="2066801"/>
                    <a:pt x="701963" y="2092036"/>
                    <a:pt x="720436" y="2105891"/>
                  </a:cubicBezTo>
                  <a:cubicBezTo>
                    <a:pt x="758474" y="2134419"/>
                    <a:pt x="805565" y="2148789"/>
                    <a:pt x="845127" y="2175164"/>
                  </a:cubicBezTo>
                  <a:cubicBezTo>
                    <a:pt x="875138" y="2195172"/>
                    <a:pt x="900089" y="2221905"/>
                    <a:pt x="928254" y="2244437"/>
                  </a:cubicBezTo>
                  <a:cubicBezTo>
                    <a:pt x="946285" y="2258862"/>
                    <a:pt x="964459" y="2273192"/>
                    <a:pt x="983672" y="2286000"/>
                  </a:cubicBezTo>
                  <a:cubicBezTo>
                    <a:pt x="1023248" y="2312384"/>
                    <a:pt x="1073846" y="2334611"/>
                    <a:pt x="1108363" y="2369128"/>
                  </a:cubicBezTo>
                  <a:cubicBezTo>
                    <a:pt x="1124691" y="2385456"/>
                    <a:pt x="1131454" y="2410692"/>
                    <a:pt x="1149927" y="2424546"/>
                  </a:cubicBezTo>
                  <a:cubicBezTo>
                    <a:pt x="1156284" y="2429314"/>
                    <a:pt x="1240513" y="2461047"/>
                    <a:pt x="1260763" y="2466109"/>
                  </a:cubicBezTo>
                  <a:cubicBezTo>
                    <a:pt x="1265243" y="2467229"/>
                    <a:pt x="1270000" y="2466109"/>
                    <a:pt x="1274618" y="2466109"/>
                  </a:cubicBezTo>
                </a:path>
              </a:pathLst>
            </a:cu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Arrow: Right 34">
            <a:extLst>
              <a:ext uri="{FF2B5EF4-FFF2-40B4-BE49-F238E27FC236}">
                <a16:creationId xmlns:a16="http://schemas.microsoft.com/office/drawing/2014/main" id="{967A4CD7-6EAC-A5F4-A763-C96DC1B3E708}"/>
              </a:ext>
            </a:extLst>
          </p:cNvPr>
          <p:cNvSpPr/>
          <p:nvPr/>
        </p:nvSpPr>
        <p:spPr>
          <a:xfrm>
            <a:off x="7661770" y="3555941"/>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AEF7F7B-71EA-120A-F221-4125B2BFB275}"/>
              </a:ext>
            </a:extLst>
          </p:cNvPr>
          <p:cNvSpPr txBox="1"/>
          <p:nvPr/>
        </p:nvSpPr>
        <p:spPr>
          <a:xfrm>
            <a:off x="8811894" y="2008716"/>
            <a:ext cx="1969770" cy="461665"/>
          </a:xfrm>
          <a:prstGeom prst="rect">
            <a:avLst/>
          </a:prstGeom>
          <a:noFill/>
        </p:spPr>
        <p:txBody>
          <a:bodyPr wrap="none" rtlCol="0">
            <a:spAutoFit/>
          </a:bodyPr>
          <a:lstStyle/>
          <a:p>
            <a:r>
              <a:rPr lang="en-US" sz="2400" dirty="0"/>
              <a:t>Starless Core</a:t>
            </a:r>
          </a:p>
        </p:txBody>
      </p:sp>
      <p:sp>
        <p:nvSpPr>
          <p:cNvPr id="38" name="TextBox 37">
            <a:extLst>
              <a:ext uri="{FF2B5EF4-FFF2-40B4-BE49-F238E27FC236}">
                <a16:creationId xmlns:a16="http://schemas.microsoft.com/office/drawing/2014/main" id="{99E22B18-1907-DC6A-7490-C235BA8BF2F6}"/>
              </a:ext>
            </a:extLst>
          </p:cNvPr>
          <p:cNvSpPr txBox="1"/>
          <p:nvPr/>
        </p:nvSpPr>
        <p:spPr>
          <a:xfrm>
            <a:off x="5735455" y="1977366"/>
            <a:ext cx="1353384" cy="461665"/>
          </a:xfrm>
          <a:prstGeom prst="rect">
            <a:avLst/>
          </a:prstGeom>
          <a:noFill/>
        </p:spPr>
        <p:txBody>
          <a:bodyPr wrap="none" rtlCol="0">
            <a:spAutoFit/>
          </a:bodyPr>
          <a:lstStyle/>
          <a:p>
            <a:r>
              <a:rPr lang="en-US" sz="2400" dirty="0"/>
              <a:t>Filament</a:t>
            </a:r>
          </a:p>
        </p:txBody>
      </p:sp>
      <p:sp>
        <p:nvSpPr>
          <p:cNvPr id="34" name="Freeform: Shape 33">
            <a:extLst>
              <a:ext uri="{FF2B5EF4-FFF2-40B4-BE49-F238E27FC236}">
                <a16:creationId xmlns:a16="http://schemas.microsoft.com/office/drawing/2014/main" id="{B1782372-776C-4732-FF65-C30164FFCFC6}"/>
              </a:ext>
            </a:extLst>
          </p:cNvPr>
          <p:cNvSpPr/>
          <p:nvPr/>
        </p:nvSpPr>
        <p:spPr>
          <a:xfrm>
            <a:off x="896602" y="2634494"/>
            <a:ext cx="2965814" cy="2985571"/>
          </a:xfrm>
          <a:custGeom>
            <a:avLst/>
            <a:gdLst>
              <a:gd name="csX0" fmla="*/ 1796573 w 3220026"/>
              <a:gd name="csY0" fmla="*/ 99152 h 3150824"/>
              <a:gd name="csX1" fmla="*/ 1741489 w 3220026"/>
              <a:gd name="csY1" fmla="*/ 77118 h 3150824"/>
              <a:gd name="csX2" fmla="*/ 1433016 w 3220026"/>
              <a:gd name="csY2" fmla="*/ 0 h 3150824"/>
              <a:gd name="csX3" fmla="*/ 1014375 w 3220026"/>
              <a:gd name="csY3" fmla="*/ 77118 h 3150824"/>
              <a:gd name="csX4" fmla="*/ 959291 w 3220026"/>
              <a:gd name="csY4" fmla="*/ 132203 h 3150824"/>
              <a:gd name="csX5" fmla="*/ 948274 w 3220026"/>
              <a:gd name="csY5" fmla="*/ 396608 h 3150824"/>
              <a:gd name="csX6" fmla="*/ 926241 w 3220026"/>
              <a:gd name="csY6" fmla="*/ 672029 h 3150824"/>
              <a:gd name="csX7" fmla="*/ 783021 w 3220026"/>
              <a:gd name="csY7" fmla="*/ 859316 h 3150824"/>
              <a:gd name="csX8" fmla="*/ 540650 w 3220026"/>
              <a:gd name="csY8" fmla="*/ 1112704 h 3150824"/>
              <a:gd name="csX9" fmla="*/ 99975 w 3220026"/>
              <a:gd name="csY9" fmla="*/ 1277957 h 3150824"/>
              <a:gd name="csX10" fmla="*/ 77942 w 3220026"/>
              <a:gd name="csY10" fmla="*/ 1630497 h 3150824"/>
              <a:gd name="csX11" fmla="*/ 254212 w 3220026"/>
              <a:gd name="csY11" fmla="*/ 2005070 h 3150824"/>
              <a:gd name="csX12" fmla="*/ 375397 w 3220026"/>
              <a:gd name="csY12" fmla="*/ 2236424 h 3150824"/>
              <a:gd name="csX13" fmla="*/ 397431 w 3220026"/>
              <a:gd name="csY13" fmla="*/ 2302526 h 3150824"/>
              <a:gd name="csX14" fmla="*/ 430481 w 3220026"/>
              <a:gd name="csY14" fmla="*/ 2313543 h 3150824"/>
              <a:gd name="csX15" fmla="*/ 485566 w 3220026"/>
              <a:gd name="csY15" fmla="*/ 2357610 h 3150824"/>
              <a:gd name="csX16" fmla="*/ 595735 w 3220026"/>
              <a:gd name="csY16" fmla="*/ 2390661 h 3150824"/>
              <a:gd name="csX17" fmla="*/ 727937 w 3220026"/>
              <a:gd name="csY17" fmla="*/ 2478796 h 3150824"/>
              <a:gd name="csX18" fmla="*/ 783021 w 3220026"/>
              <a:gd name="csY18" fmla="*/ 2886420 h 3150824"/>
              <a:gd name="csX19" fmla="*/ 937257 w 3220026"/>
              <a:gd name="csY19" fmla="*/ 2985571 h 3150824"/>
              <a:gd name="csX20" fmla="*/ 1113527 w 3220026"/>
              <a:gd name="csY20" fmla="*/ 3018622 h 3150824"/>
              <a:gd name="csX21" fmla="*/ 1477084 w 3220026"/>
              <a:gd name="csY21" fmla="*/ 3084723 h 3150824"/>
              <a:gd name="csX22" fmla="*/ 1642337 w 3220026"/>
              <a:gd name="csY22" fmla="*/ 3062690 h 3150824"/>
              <a:gd name="csX23" fmla="*/ 1774539 w 3220026"/>
              <a:gd name="csY23" fmla="*/ 2996588 h 3150824"/>
              <a:gd name="csX24" fmla="*/ 1950809 w 3220026"/>
              <a:gd name="csY24" fmla="*/ 2963538 h 3150824"/>
              <a:gd name="csX25" fmla="*/ 2237248 w 3220026"/>
              <a:gd name="csY25" fmla="*/ 2974555 h 3150824"/>
              <a:gd name="csX26" fmla="*/ 2314366 w 3220026"/>
              <a:gd name="csY26" fmla="*/ 3040656 h 3150824"/>
              <a:gd name="csX27" fmla="*/ 2413518 w 3220026"/>
              <a:gd name="csY27" fmla="*/ 3139808 h 3150824"/>
              <a:gd name="csX28" fmla="*/ 2534703 w 3220026"/>
              <a:gd name="csY28" fmla="*/ 3150824 h 3150824"/>
              <a:gd name="csX29" fmla="*/ 2777074 w 3220026"/>
              <a:gd name="csY29" fmla="*/ 3106757 h 3150824"/>
              <a:gd name="csX30" fmla="*/ 2854192 w 3220026"/>
              <a:gd name="csY30" fmla="*/ 3073706 h 3150824"/>
              <a:gd name="csX31" fmla="*/ 2942327 w 3220026"/>
              <a:gd name="csY31" fmla="*/ 3040656 h 3150824"/>
              <a:gd name="csX32" fmla="*/ 3030462 w 3220026"/>
              <a:gd name="csY32" fmla="*/ 2974555 h 3150824"/>
              <a:gd name="csX33" fmla="*/ 3162665 w 3220026"/>
              <a:gd name="csY33" fmla="*/ 2710150 h 3150824"/>
              <a:gd name="csX34" fmla="*/ 3206732 w 3220026"/>
              <a:gd name="csY34" fmla="*/ 2236424 h 3150824"/>
              <a:gd name="csX35" fmla="*/ 3074530 w 3220026"/>
              <a:gd name="csY35" fmla="*/ 1751682 h 3150824"/>
              <a:gd name="csX36" fmla="*/ 3008428 w 3220026"/>
              <a:gd name="csY36" fmla="*/ 1531345 h 3150824"/>
              <a:gd name="csX37" fmla="*/ 3052496 w 3220026"/>
              <a:gd name="csY37" fmla="*/ 1377109 h 3150824"/>
              <a:gd name="csX38" fmla="*/ 3118597 w 3220026"/>
              <a:gd name="csY38" fmla="*/ 1255923 h 3150824"/>
              <a:gd name="csX39" fmla="*/ 3140631 w 3220026"/>
              <a:gd name="csY39" fmla="*/ 1123721 h 3150824"/>
              <a:gd name="csX40" fmla="*/ 3107580 w 3220026"/>
              <a:gd name="csY40" fmla="*/ 881350 h 3150824"/>
              <a:gd name="csX41" fmla="*/ 3008428 w 3220026"/>
              <a:gd name="csY41" fmla="*/ 782198 h 3150824"/>
              <a:gd name="csX42" fmla="*/ 2843175 w 3220026"/>
              <a:gd name="csY42" fmla="*/ 661012 h 3150824"/>
              <a:gd name="csX43" fmla="*/ 2666906 w 3220026"/>
              <a:gd name="csY43" fmla="*/ 517793 h 3150824"/>
              <a:gd name="csX44" fmla="*/ 2490636 w 3220026"/>
              <a:gd name="csY44" fmla="*/ 385591 h 3150824"/>
              <a:gd name="csX45" fmla="*/ 2358433 w 3220026"/>
              <a:gd name="csY45" fmla="*/ 374574 h 3150824"/>
              <a:gd name="csX46" fmla="*/ 2314366 w 3220026"/>
              <a:gd name="csY46" fmla="*/ 330506 h 3150824"/>
              <a:gd name="csX47" fmla="*/ 2204197 w 3220026"/>
              <a:gd name="csY47" fmla="*/ 308473 h 3150824"/>
              <a:gd name="csX48" fmla="*/ 2160130 w 3220026"/>
              <a:gd name="csY48" fmla="*/ 297456 h 3150824"/>
              <a:gd name="csX49" fmla="*/ 2038944 w 3220026"/>
              <a:gd name="csY49" fmla="*/ 275422 h 3150824"/>
              <a:gd name="csX50" fmla="*/ 1895725 w 3220026"/>
              <a:gd name="csY50" fmla="*/ 209321 h 3150824"/>
              <a:gd name="csX51" fmla="*/ 1818607 w 3220026"/>
              <a:gd name="csY51" fmla="*/ 121186 h 3150824"/>
              <a:gd name="csX52" fmla="*/ 1796573 w 3220026"/>
              <a:gd name="csY52" fmla="*/ 99152 h 31508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Lst>
            <a:rect l="l" t="t" r="r" b="b"/>
            <a:pathLst>
              <a:path w="3220026" h="3150824">
                <a:moveTo>
                  <a:pt x="1796573" y="99152"/>
                </a:moveTo>
                <a:cubicBezTo>
                  <a:pt x="1778212" y="91807"/>
                  <a:pt x="1760431" y="82801"/>
                  <a:pt x="1741489" y="77118"/>
                </a:cubicBezTo>
                <a:cubicBezTo>
                  <a:pt x="1631266" y="44051"/>
                  <a:pt x="1543807" y="25567"/>
                  <a:pt x="1433016" y="0"/>
                </a:cubicBezTo>
                <a:cubicBezTo>
                  <a:pt x="1142067" y="26450"/>
                  <a:pt x="1145925" y="-41277"/>
                  <a:pt x="1014375" y="77118"/>
                </a:cubicBezTo>
                <a:cubicBezTo>
                  <a:pt x="995074" y="94489"/>
                  <a:pt x="977652" y="113841"/>
                  <a:pt x="959291" y="132203"/>
                </a:cubicBezTo>
                <a:cubicBezTo>
                  <a:pt x="906127" y="265110"/>
                  <a:pt x="954519" y="121785"/>
                  <a:pt x="948274" y="396608"/>
                </a:cubicBezTo>
                <a:cubicBezTo>
                  <a:pt x="946182" y="488685"/>
                  <a:pt x="957218" y="585294"/>
                  <a:pt x="926241" y="672029"/>
                </a:cubicBezTo>
                <a:cubicBezTo>
                  <a:pt x="899808" y="746041"/>
                  <a:pt x="834773" y="800171"/>
                  <a:pt x="783021" y="859316"/>
                </a:cubicBezTo>
                <a:cubicBezTo>
                  <a:pt x="706055" y="947277"/>
                  <a:pt x="635502" y="1044410"/>
                  <a:pt x="540650" y="1112704"/>
                </a:cubicBezTo>
                <a:cubicBezTo>
                  <a:pt x="352939" y="1247856"/>
                  <a:pt x="280443" y="1247879"/>
                  <a:pt x="99975" y="1277957"/>
                </a:cubicBezTo>
                <a:cubicBezTo>
                  <a:pt x="-39929" y="1371225"/>
                  <a:pt x="-19376" y="1328812"/>
                  <a:pt x="77942" y="1630497"/>
                </a:cubicBezTo>
                <a:cubicBezTo>
                  <a:pt x="120306" y="1761825"/>
                  <a:pt x="198637" y="1878764"/>
                  <a:pt x="254212" y="2005070"/>
                </a:cubicBezTo>
                <a:cubicBezTo>
                  <a:pt x="352713" y="2228936"/>
                  <a:pt x="266306" y="2127333"/>
                  <a:pt x="375397" y="2236424"/>
                </a:cubicBezTo>
                <a:cubicBezTo>
                  <a:pt x="382742" y="2258458"/>
                  <a:pt x="383931" y="2283626"/>
                  <a:pt x="397431" y="2302526"/>
                </a:cubicBezTo>
                <a:cubicBezTo>
                  <a:pt x="404181" y="2311976"/>
                  <a:pt x="420633" y="2307388"/>
                  <a:pt x="430481" y="2313543"/>
                </a:cubicBezTo>
                <a:cubicBezTo>
                  <a:pt x="450421" y="2326005"/>
                  <a:pt x="464258" y="2347666"/>
                  <a:pt x="485566" y="2357610"/>
                </a:cubicBezTo>
                <a:cubicBezTo>
                  <a:pt x="520309" y="2373823"/>
                  <a:pt x="560283" y="2376063"/>
                  <a:pt x="595735" y="2390661"/>
                </a:cubicBezTo>
                <a:cubicBezTo>
                  <a:pt x="653160" y="2414307"/>
                  <a:pt x="681589" y="2441717"/>
                  <a:pt x="727937" y="2478796"/>
                </a:cubicBezTo>
                <a:cubicBezTo>
                  <a:pt x="737787" y="2626539"/>
                  <a:pt x="738939" y="2737645"/>
                  <a:pt x="783021" y="2886420"/>
                </a:cubicBezTo>
                <a:cubicBezTo>
                  <a:pt x="801435" y="2948567"/>
                  <a:pt x="889967" y="2972839"/>
                  <a:pt x="937257" y="2985571"/>
                </a:cubicBezTo>
                <a:cubicBezTo>
                  <a:pt x="994982" y="3001112"/>
                  <a:pt x="1055429" y="3004538"/>
                  <a:pt x="1113527" y="3018622"/>
                </a:cubicBezTo>
                <a:cubicBezTo>
                  <a:pt x="1427326" y="3094695"/>
                  <a:pt x="1172509" y="3065687"/>
                  <a:pt x="1477084" y="3084723"/>
                </a:cubicBezTo>
                <a:cubicBezTo>
                  <a:pt x="1532168" y="3077379"/>
                  <a:pt x="1589055" y="3078477"/>
                  <a:pt x="1642337" y="3062690"/>
                </a:cubicBezTo>
                <a:cubicBezTo>
                  <a:pt x="1689576" y="3048693"/>
                  <a:pt x="1727634" y="3011665"/>
                  <a:pt x="1774539" y="2996588"/>
                </a:cubicBezTo>
                <a:cubicBezTo>
                  <a:pt x="1831452" y="2978295"/>
                  <a:pt x="1892052" y="2974555"/>
                  <a:pt x="1950809" y="2963538"/>
                </a:cubicBezTo>
                <a:lnTo>
                  <a:pt x="2237248" y="2974555"/>
                </a:lnTo>
                <a:cubicBezTo>
                  <a:pt x="2270368" y="2981580"/>
                  <a:pt x="2290426" y="3016716"/>
                  <a:pt x="2314366" y="3040656"/>
                </a:cubicBezTo>
                <a:cubicBezTo>
                  <a:pt x="2342410" y="3068700"/>
                  <a:pt x="2370785" y="3126454"/>
                  <a:pt x="2413518" y="3139808"/>
                </a:cubicBezTo>
                <a:cubicBezTo>
                  <a:pt x="2452233" y="3151906"/>
                  <a:pt x="2494308" y="3147152"/>
                  <a:pt x="2534703" y="3150824"/>
                </a:cubicBezTo>
                <a:cubicBezTo>
                  <a:pt x="2615493" y="3136135"/>
                  <a:pt x="2697252" y="3126024"/>
                  <a:pt x="2777074" y="3106757"/>
                </a:cubicBezTo>
                <a:cubicBezTo>
                  <a:pt x="2804261" y="3100195"/>
                  <a:pt x="2828225" y="3084093"/>
                  <a:pt x="2854192" y="3073706"/>
                </a:cubicBezTo>
                <a:cubicBezTo>
                  <a:pt x="2883324" y="3062053"/>
                  <a:pt x="2912949" y="3051673"/>
                  <a:pt x="2942327" y="3040656"/>
                </a:cubicBezTo>
                <a:cubicBezTo>
                  <a:pt x="2971705" y="3018622"/>
                  <a:pt x="3004495" y="3000522"/>
                  <a:pt x="3030462" y="2974555"/>
                </a:cubicBezTo>
                <a:cubicBezTo>
                  <a:pt x="3113463" y="2891554"/>
                  <a:pt x="3119128" y="2826247"/>
                  <a:pt x="3162665" y="2710150"/>
                </a:cubicBezTo>
                <a:cubicBezTo>
                  <a:pt x="3201609" y="2507637"/>
                  <a:pt x="3241435" y="2427292"/>
                  <a:pt x="3206732" y="2236424"/>
                </a:cubicBezTo>
                <a:cubicBezTo>
                  <a:pt x="3193537" y="2163853"/>
                  <a:pt x="3107531" y="1854351"/>
                  <a:pt x="3074530" y="1751682"/>
                </a:cubicBezTo>
                <a:cubicBezTo>
                  <a:pt x="3004424" y="1533574"/>
                  <a:pt x="3051182" y="1723738"/>
                  <a:pt x="3008428" y="1531345"/>
                </a:cubicBezTo>
                <a:cubicBezTo>
                  <a:pt x="3023117" y="1479933"/>
                  <a:pt x="3032638" y="1426754"/>
                  <a:pt x="3052496" y="1377109"/>
                </a:cubicBezTo>
                <a:cubicBezTo>
                  <a:pt x="3069585" y="1334386"/>
                  <a:pt x="3103481" y="1299383"/>
                  <a:pt x="3118597" y="1255923"/>
                </a:cubicBezTo>
                <a:cubicBezTo>
                  <a:pt x="3133274" y="1213727"/>
                  <a:pt x="3133286" y="1167788"/>
                  <a:pt x="3140631" y="1123721"/>
                </a:cubicBezTo>
                <a:cubicBezTo>
                  <a:pt x="3129614" y="1042931"/>
                  <a:pt x="3128043" y="960279"/>
                  <a:pt x="3107580" y="881350"/>
                </a:cubicBezTo>
                <a:cubicBezTo>
                  <a:pt x="3098067" y="844656"/>
                  <a:pt x="3032632" y="804201"/>
                  <a:pt x="3008428" y="782198"/>
                </a:cubicBezTo>
                <a:cubicBezTo>
                  <a:pt x="2860419" y="647645"/>
                  <a:pt x="3036512" y="781848"/>
                  <a:pt x="2843175" y="661012"/>
                </a:cubicBezTo>
                <a:cubicBezTo>
                  <a:pt x="2775462" y="618691"/>
                  <a:pt x="2726132" y="573071"/>
                  <a:pt x="2666906" y="517793"/>
                </a:cubicBezTo>
                <a:cubicBezTo>
                  <a:pt x="2605709" y="460676"/>
                  <a:pt x="2579164" y="413759"/>
                  <a:pt x="2490636" y="385591"/>
                </a:cubicBezTo>
                <a:cubicBezTo>
                  <a:pt x="2448497" y="372183"/>
                  <a:pt x="2402501" y="378246"/>
                  <a:pt x="2358433" y="374574"/>
                </a:cubicBezTo>
                <a:cubicBezTo>
                  <a:pt x="2343744" y="359885"/>
                  <a:pt x="2333460" y="338689"/>
                  <a:pt x="2314366" y="330506"/>
                </a:cubicBezTo>
                <a:cubicBezTo>
                  <a:pt x="2279944" y="315754"/>
                  <a:pt x="2240816" y="316320"/>
                  <a:pt x="2204197" y="308473"/>
                </a:cubicBezTo>
                <a:cubicBezTo>
                  <a:pt x="2189392" y="305301"/>
                  <a:pt x="2174977" y="300425"/>
                  <a:pt x="2160130" y="297456"/>
                </a:cubicBezTo>
                <a:cubicBezTo>
                  <a:pt x="2119870" y="289404"/>
                  <a:pt x="2079339" y="282767"/>
                  <a:pt x="2038944" y="275422"/>
                </a:cubicBezTo>
                <a:cubicBezTo>
                  <a:pt x="1918388" y="215145"/>
                  <a:pt x="1967725" y="233322"/>
                  <a:pt x="1895725" y="209321"/>
                </a:cubicBezTo>
                <a:cubicBezTo>
                  <a:pt x="1844312" y="132203"/>
                  <a:pt x="1873691" y="157909"/>
                  <a:pt x="1818607" y="121186"/>
                </a:cubicBezTo>
                <a:lnTo>
                  <a:pt x="1796573" y="99152"/>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14" name="Group 13">
            <a:extLst>
              <a:ext uri="{FF2B5EF4-FFF2-40B4-BE49-F238E27FC236}">
                <a16:creationId xmlns:a16="http://schemas.microsoft.com/office/drawing/2014/main" id="{2081BE35-C5F1-755A-C4BD-5B5830B7AFA9}"/>
              </a:ext>
            </a:extLst>
          </p:cNvPr>
          <p:cNvGrpSpPr/>
          <p:nvPr/>
        </p:nvGrpSpPr>
        <p:grpSpPr>
          <a:xfrm>
            <a:off x="2708854" y="4400388"/>
            <a:ext cx="392322" cy="590171"/>
            <a:chOff x="4544291" y="2465612"/>
            <a:chExt cx="1274618" cy="2466606"/>
          </a:xfrm>
        </p:grpSpPr>
        <p:sp>
          <p:nvSpPr>
            <p:cNvPr id="6" name="Oval 5">
              <a:extLst>
                <a:ext uri="{FF2B5EF4-FFF2-40B4-BE49-F238E27FC236}">
                  <a16:creationId xmlns:a16="http://schemas.microsoft.com/office/drawing/2014/main" id="{1812D6FC-F0B1-69B0-2748-CC673BCD9239}"/>
                </a:ext>
              </a:extLst>
            </p:cNvPr>
            <p:cNvSpPr/>
            <p:nvPr/>
          </p:nvSpPr>
          <p:spPr>
            <a:xfrm>
              <a:off x="4544291" y="2646218"/>
              <a:ext cx="263237" cy="2632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D572FD1-ADCA-54DD-9381-1C4ED2BCF582}"/>
                </a:ext>
              </a:extLst>
            </p:cNvPr>
            <p:cNvSpPr/>
            <p:nvPr/>
          </p:nvSpPr>
          <p:spPr>
            <a:xfrm>
              <a:off x="4932218" y="3297381"/>
              <a:ext cx="263237" cy="2632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4B16A0C-ACD7-FD0A-3F6C-AD12A5E11DC5}"/>
                </a:ext>
              </a:extLst>
            </p:cNvPr>
            <p:cNvSpPr/>
            <p:nvPr/>
          </p:nvSpPr>
          <p:spPr>
            <a:xfrm>
              <a:off x="4904509" y="4080163"/>
              <a:ext cx="263237" cy="2632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8CB982A-0166-4386-3ED2-D0D57B5F9665}"/>
                </a:ext>
              </a:extLst>
            </p:cNvPr>
            <p:cNvSpPr/>
            <p:nvPr/>
          </p:nvSpPr>
          <p:spPr>
            <a:xfrm>
              <a:off x="5486400" y="4668981"/>
              <a:ext cx="263237" cy="2632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E4017FB-4880-DBD0-84A7-D5BC6FA2F911}"/>
                </a:ext>
              </a:extLst>
            </p:cNvPr>
            <p:cNvSpPr/>
            <p:nvPr/>
          </p:nvSpPr>
          <p:spPr>
            <a:xfrm>
              <a:off x="4544291" y="2465612"/>
              <a:ext cx="1274618" cy="2466606"/>
            </a:xfrm>
            <a:custGeom>
              <a:avLst/>
              <a:gdLst>
                <a:gd name="csX0" fmla="*/ 0 w 1274618"/>
                <a:gd name="csY0" fmla="*/ 0 h 2466606"/>
                <a:gd name="csX1" fmla="*/ 96981 w 1274618"/>
                <a:gd name="csY1" fmla="*/ 138546 h 2466606"/>
                <a:gd name="csX2" fmla="*/ 180109 w 1274618"/>
                <a:gd name="csY2" fmla="*/ 249382 h 2466606"/>
                <a:gd name="csX3" fmla="*/ 235527 w 1274618"/>
                <a:gd name="csY3" fmla="*/ 332509 h 2466606"/>
                <a:gd name="csX4" fmla="*/ 263236 w 1274618"/>
                <a:gd name="csY4" fmla="*/ 429491 h 2466606"/>
                <a:gd name="csX5" fmla="*/ 401781 w 1274618"/>
                <a:gd name="csY5" fmla="*/ 637309 h 2466606"/>
                <a:gd name="csX6" fmla="*/ 457200 w 1274618"/>
                <a:gd name="csY6" fmla="*/ 762000 h 2466606"/>
                <a:gd name="csX7" fmla="*/ 498763 w 1274618"/>
                <a:gd name="csY7" fmla="*/ 817419 h 2466606"/>
                <a:gd name="csX8" fmla="*/ 540327 w 1274618"/>
                <a:gd name="csY8" fmla="*/ 928255 h 2466606"/>
                <a:gd name="csX9" fmla="*/ 568036 w 1274618"/>
                <a:gd name="csY9" fmla="*/ 1011382 h 2466606"/>
                <a:gd name="csX10" fmla="*/ 609600 w 1274618"/>
                <a:gd name="csY10" fmla="*/ 1039091 h 2466606"/>
                <a:gd name="csX11" fmla="*/ 554181 w 1274618"/>
                <a:gd name="csY11" fmla="*/ 1343891 h 2466606"/>
                <a:gd name="csX12" fmla="*/ 498763 w 1274618"/>
                <a:gd name="csY12" fmla="*/ 1482437 h 2466606"/>
                <a:gd name="csX13" fmla="*/ 471054 w 1274618"/>
                <a:gd name="csY13" fmla="*/ 1551709 h 2466606"/>
                <a:gd name="csX14" fmla="*/ 457200 w 1274618"/>
                <a:gd name="csY14" fmla="*/ 1634837 h 2466606"/>
                <a:gd name="csX15" fmla="*/ 443345 w 1274618"/>
                <a:gd name="csY15" fmla="*/ 1676400 h 2466606"/>
                <a:gd name="csX16" fmla="*/ 512618 w 1274618"/>
                <a:gd name="csY16" fmla="*/ 1911928 h 2466606"/>
                <a:gd name="csX17" fmla="*/ 678872 w 1274618"/>
                <a:gd name="csY17" fmla="*/ 2050473 h 2466606"/>
                <a:gd name="csX18" fmla="*/ 720436 w 1274618"/>
                <a:gd name="csY18" fmla="*/ 2105891 h 2466606"/>
                <a:gd name="csX19" fmla="*/ 845127 w 1274618"/>
                <a:gd name="csY19" fmla="*/ 2175164 h 2466606"/>
                <a:gd name="csX20" fmla="*/ 928254 w 1274618"/>
                <a:gd name="csY20" fmla="*/ 2244437 h 2466606"/>
                <a:gd name="csX21" fmla="*/ 983672 w 1274618"/>
                <a:gd name="csY21" fmla="*/ 2286000 h 2466606"/>
                <a:gd name="csX22" fmla="*/ 1108363 w 1274618"/>
                <a:gd name="csY22" fmla="*/ 2369128 h 2466606"/>
                <a:gd name="csX23" fmla="*/ 1149927 w 1274618"/>
                <a:gd name="csY23" fmla="*/ 2424546 h 2466606"/>
                <a:gd name="csX24" fmla="*/ 1260763 w 1274618"/>
                <a:gd name="csY24" fmla="*/ 2466109 h 2466606"/>
                <a:gd name="csX25" fmla="*/ 1274618 w 1274618"/>
                <a:gd name="csY25" fmla="*/ 2466109 h 24666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1274618" h="2466606">
                  <a:moveTo>
                    <a:pt x="0" y="0"/>
                  </a:moveTo>
                  <a:cubicBezTo>
                    <a:pt x="141451" y="113164"/>
                    <a:pt x="11155" y="-11648"/>
                    <a:pt x="96981" y="138546"/>
                  </a:cubicBezTo>
                  <a:cubicBezTo>
                    <a:pt x="119894" y="178643"/>
                    <a:pt x="154492" y="210956"/>
                    <a:pt x="180109" y="249382"/>
                  </a:cubicBezTo>
                  <a:lnTo>
                    <a:pt x="235527" y="332509"/>
                  </a:lnTo>
                  <a:cubicBezTo>
                    <a:pt x="244763" y="364836"/>
                    <a:pt x="248920" y="399070"/>
                    <a:pt x="263236" y="429491"/>
                  </a:cubicBezTo>
                  <a:cubicBezTo>
                    <a:pt x="354343" y="623095"/>
                    <a:pt x="316690" y="509674"/>
                    <a:pt x="401781" y="637309"/>
                  </a:cubicBezTo>
                  <a:cubicBezTo>
                    <a:pt x="444450" y="701312"/>
                    <a:pt x="417201" y="690000"/>
                    <a:pt x="457200" y="762000"/>
                  </a:cubicBezTo>
                  <a:cubicBezTo>
                    <a:pt x="468414" y="782185"/>
                    <a:pt x="484909" y="798946"/>
                    <a:pt x="498763" y="817419"/>
                  </a:cubicBezTo>
                  <a:cubicBezTo>
                    <a:pt x="528761" y="937406"/>
                    <a:pt x="492027" y="807504"/>
                    <a:pt x="540327" y="928255"/>
                  </a:cubicBezTo>
                  <a:cubicBezTo>
                    <a:pt x="551175" y="955374"/>
                    <a:pt x="552556" y="986614"/>
                    <a:pt x="568036" y="1011382"/>
                  </a:cubicBezTo>
                  <a:cubicBezTo>
                    <a:pt x="576861" y="1025502"/>
                    <a:pt x="595745" y="1029855"/>
                    <a:pt x="609600" y="1039091"/>
                  </a:cubicBezTo>
                  <a:cubicBezTo>
                    <a:pt x="591127" y="1140691"/>
                    <a:pt x="575818" y="1242918"/>
                    <a:pt x="554181" y="1343891"/>
                  </a:cubicBezTo>
                  <a:cubicBezTo>
                    <a:pt x="537589" y="1421318"/>
                    <a:pt x="527055" y="1418780"/>
                    <a:pt x="498763" y="1482437"/>
                  </a:cubicBezTo>
                  <a:cubicBezTo>
                    <a:pt x="488663" y="1505163"/>
                    <a:pt x="480290" y="1528618"/>
                    <a:pt x="471054" y="1551709"/>
                  </a:cubicBezTo>
                  <a:cubicBezTo>
                    <a:pt x="466436" y="1579418"/>
                    <a:pt x="463294" y="1607414"/>
                    <a:pt x="457200" y="1634837"/>
                  </a:cubicBezTo>
                  <a:cubicBezTo>
                    <a:pt x="454032" y="1649093"/>
                    <a:pt x="440481" y="1662080"/>
                    <a:pt x="443345" y="1676400"/>
                  </a:cubicBezTo>
                  <a:cubicBezTo>
                    <a:pt x="459394" y="1756645"/>
                    <a:pt x="473642" y="1839971"/>
                    <a:pt x="512618" y="1911928"/>
                  </a:cubicBezTo>
                  <a:cubicBezTo>
                    <a:pt x="553154" y="1986763"/>
                    <a:pt x="625421" y="1997022"/>
                    <a:pt x="678872" y="2050473"/>
                  </a:cubicBezTo>
                  <a:cubicBezTo>
                    <a:pt x="695200" y="2066801"/>
                    <a:pt x="701963" y="2092036"/>
                    <a:pt x="720436" y="2105891"/>
                  </a:cubicBezTo>
                  <a:cubicBezTo>
                    <a:pt x="758474" y="2134419"/>
                    <a:pt x="805565" y="2148789"/>
                    <a:pt x="845127" y="2175164"/>
                  </a:cubicBezTo>
                  <a:cubicBezTo>
                    <a:pt x="875138" y="2195172"/>
                    <a:pt x="900089" y="2221905"/>
                    <a:pt x="928254" y="2244437"/>
                  </a:cubicBezTo>
                  <a:cubicBezTo>
                    <a:pt x="946285" y="2258862"/>
                    <a:pt x="964459" y="2273192"/>
                    <a:pt x="983672" y="2286000"/>
                  </a:cubicBezTo>
                  <a:cubicBezTo>
                    <a:pt x="1023248" y="2312384"/>
                    <a:pt x="1073846" y="2334611"/>
                    <a:pt x="1108363" y="2369128"/>
                  </a:cubicBezTo>
                  <a:cubicBezTo>
                    <a:pt x="1124691" y="2385456"/>
                    <a:pt x="1131454" y="2410692"/>
                    <a:pt x="1149927" y="2424546"/>
                  </a:cubicBezTo>
                  <a:cubicBezTo>
                    <a:pt x="1156284" y="2429314"/>
                    <a:pt x="1240513" y="2461047"/>
                    <a:pt x="1260763" y="2466109"/>
                  </a:cubicBezTo>
                  <a:cubicBezTo>
                    <a:pt x="1265243" y="2467229"/>
                    <a:pt x="1270000" y="2466109"/>
                    <a:pt x="1274618" y="2466109"/>
                  </a:cubicBezTo>
                </a:path>
              </a:pathLst>
            </a:cu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33CB1A63-E047-18EF-E2C0-AD1D74E29D81}"/>
              </a:ext>
            </a:extLst>
          </p:cNvPr>
          <p:cNvGrpSpPr/>
          <p:nvPr/>
        </p:nvGrpSpPr>
        <p:grpSpPr>
          <a:xfrm>
            <a:off x="2045001" y="2998467"/>
            <a:ext cx="651247" cy="924244"/>
            <a:chOff x="4544291" y="2465612"/>
            <a:chExt cx="1274618" cy="2466606"/>
          </a:xfrm>
        </p:grpSpPr>
        <p:sp>
          <p:nvSpPr>
            <p:cNvPr id="16" name="Oval 15">
              <a:extLst>
                <a:ext uri="{FF2B5EF4-FFF2-40B4-BE49-F238E27FC236}">
                  <a16:creationId xmlns:a16="http://schemas.microsoft.com/office/drawing/2014/main" id="{FAE648D3-7A1D-D28D-AF1D-DE9B48D24085}"/>
                </a:ext>
              </a:extLst>
            </p:cNvPr>
            <p:cNvSpPr/>
            <p:nvPr/>
          </p:nvSpPr>
          <p:spPr>
            <a:xfrm>
              <a:off x="4544291" y="2646218"/>
              <a:ext cx="263237" cy="2632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CEE1A23-A615-76C1-EEA7-2877A27D62D3}"/>
                </a:ext>
              </a:extLst>
            </p:cNvPr>
            <p:cNvSpPr/>
            <p:nvPr/>
          </p:nvSpPr>
          <p:spPr>
            <a:xfrm>
              <a:off x="4932218" y="3297381"/>
              <a:ext cx="263237" cy="2632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EE68EFB-FDF6-331D-54CE-9362160B2101}"/>
                </a:ext>
              </a:extLst>
            </p:cNvPr>
            <p:cNvSpPr/>
            <p:nvPr/>
          </p:nvSpPr>
          <p:spPr>
            <a:xfrm>
              <a:off x="4904509" y="4080163"/>
              <a:ext cx="263237" cy="2632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5DEAE08-8A2D-8788-328E-1C3F74670E32}"/>
                </a:ext>
              </a:extLst>
            </p:cNvPr>
            <p:cNvSpPr/>
            <p:nvPr/>
          </p:nvSpPr>
          <p:spPr>
            <a:xfrm>
              <a:off x="5486400" y="4668981"/>
              <a:ext cx="263237" cy="2632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D916D40-C39A-1A22-5C3D-866B950A84D2}"/>
                </a:ext>
              </a:extLst>
            </p:cNvPr>
            <p:cNvSpPr/>
            <p:nvPr/>
          </p:nvSpPr>
          <p:spPr>
            <a:xfrm>
              <a:off x="4544291" y="2465612"/>
              <a:ext cx="1274618" cy="2466606"/>
            </a:xfrm>
            <a:custGeom>
              <a:avLst/>
              <a:gdLst>
                <a:gd name="csX0" fmla="*/ 0 w 1274618"/>
                <a:gd name="csY0" fmla="*/ 0 h 2466606"/>
                <a:gd name="csX1" fmla="*/ 96981 w 1274618"/>
                <a:gd name="csY1" fmla="*/ 138546 h 2466606"/>
                <a:gd name="csX2" fmla="*/ 180109 w 1274618"/>
                <a:gd name="csY2" fmla="*/ 249382 h 2466606"/>
                <a:gd name="csX3" fmla="*/ 235527 w 1274618"/>
                <a:gd name="csY3" fmla="*/ 332509 h 2466606"/>
                <a:gd name="csX4" fmla="*/ 263236 w 1274618"/>
                <a:gd name="csY4" fmla="*/ 429491 h 2466606"/>
                <a:gd name="csX5" fmla="*/ 401781 w 1274618"/>
                <a:gd name="csY5" fmla="*/ 637309 h 2466606"/>
                <a:gd name="csX6" fmla="*/ 457200 w 1274618"/>
                <a:gd name="csY6" fmla="*/ 762000 h 2466606"/>
                <a:gd name="csX7" fmla="*/ 498763 w 1274618"/>
                <a:gd name="csY7" fmla="*/ 817419 h 2466606"/>
                <a:gd name="csX8" fmla="*/ 540327 w 1274618"/>
                <a:gd name="csY8" fmla="*/ 928255 h 2466606"/>
                <a:gd name="csX9" fmla="*/ 568036 w 1274618"/>
                <a:gd name="csY9" fmla="*/ 1011382 h 2466606"/>
                <a:gd name="csX10" fmla="*/ 609600 w 1274618"/>
                <a:gd name="csY10" fmla="*/ 1039091 h 2466606"/>
                <a:gd name="csX11" fmla="*/ 554181 w 1274618"/>
                <a:gd name="csY11" fmla="*/ 1343891 h 2466606"/>
                <a:gd name="csX12" fmla="*/ 498763 w 1274618"/>
                <a:gd name="csY12" fmla="*/ 1482437 h 2466606"/>
                <a:gd name="csX13" fmla="*/ 471054 w 1274618"/>
                <a:gd name="csY13" fmla="*/ 1551709 h 2466606"/>
                <a:gd name="csX14" fmla="*/ 457200 w 1274618"/>
                <a:gd name="csY14" fmla="*/ 1634837 h 2466606"/>
                <a:gd name="csX15" fmla="*/ 443345 w 1274618"/>
                <a:gd name="csY15" fmla="*/ 1676400 h 2466606"/>
                <a:gd name="csX16" fmla="*/ 512618 w 1274618"/>
                <a:gd name="csY16" fmla="*/ 1911928 h 2466606"/>
                <a:gd name="csX17" fmla="*/ 678872 w 1274618"/>
                <a:gd name="csY17" fmla="*/ 2050473 h 2466606"/>
                <a:gd name="csX18" fmla="*/ 720436 w 1274618"/>
                <a:gd name="csY18" fmla="*/ 2105891 h 2466606"/>
                <a:gd name="csX19" fmla="*/ 845127 w 1274618"/>
                <a:gd name="csY19" fmla="*/ 2175164 h 2466606"/>
                <a:gd name="csX20" fmla="*/ 928254 w 1274618"/>
                <a:gd name="csY20" fmla="*/ 2244437 h 2466606"/>
                <a:gd name="csX21" fmla="*/ 983672 w 1274618"/>
                <a:gd name="csY21" fmla="*/ 2286000 h 2466606"/>
                <a:gd name="csX22" fmla="*/ 1108363 w 1274618"/>
                <a:gd name="csY22" fmla="*/ 2369128 h 2466606"/>
                <a:gd name="csX23" fmla="*/ 1149927 w 1274618"/>
                <a:gd name="csY23" fmla="*/ 2424546 h 2466606"/>
                <a:gd name="csX24" fmla="*/ 1260763 w 1274618"/>
                <a:gd name="csY24" fmla="*/ 2466109 h 2466606"/>
                <a:gd name="csX25" fmla="*/ 1274618 w 1274618"/>
                <a:gd name="csY25" fmla="*/ 2466109 h 24666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1274618" h="2466606">
                  <a:moveTo>
                    <a:pt x="0" y="0"/>
                  </a:moveTo>
                  <a:cubicBezTo>
                    <a:pt x="141451" y="113164"/>
                    <a:pt x="11155" y="-11648"/>
                    <a:pt x="96981" y="138546"/>
                  </a:cubicBezTo>
                  <a:cubicBezTo>
                    <a:pt x="119894" y="178643"/>
                    <a:pt x="154492" y="210956"/>
                    <a:pt x="180109" y="249382"/>
                  </a:cubicBezTo>
                  <a:lnTo>
                    <a:pt x="235527" y="332509"/>
                  </a:lnTo>
                  <a:cubicBezTo>
                    <a:pt x="244763" y="364836"/>
                    <a:pt x="248920" y="399070"/>
                    <a:pt x="263236" y="429491"/>
                  </a:cubicBezTo>
                  <a:cubicBezTo>
                    <a:pt x="354343" y="623095"/>
                    <a:pt x="316690" y="509674"/>
                    <a:pt x="401781" y="637309"/>
                  </a:cubicBezTo>
                  <a:cubicBezTo>
                    <a:pt x="444450" y="701312"/>
                    <a:pt x="417201" y="690000"/>
                    <a:pt x="457200" y="762000"/>
                  </a:cubicBezTo>
                  <a:cubicBezTo>
                    <a:pt x="468414" y="782185"/>
                    <a:pt x="484909" y="798946"/>
                    <a:pt x="498763" y="817419"/>
                  </a:cubicBezTo>
                  <a:cubicBezTo>
                    <a:pt x="528761" y="937406"/>
                    <a:pt x="492027" y="807504"/>
                    <a:pt x="540327" y="928255"/>
                  </a:cubicBezTo>
                  <a:cubicBezTo>
                    <a:pt x="551175" y="955374"/>
                    <a:pt x="552556" y="986614"/>
                    <a:pt x="568036" y="1011382"/>
                  </a:cubicBezTo>
                  <a:cubicBezTo>
                    <a:pt x="576861" y="1025502"/>
                    <a:pt x="595745" y="1029855"/>
                    <a:pt x="609600" y="1039091"/>
                  </a:cubicBezTo>
                  <a:cubicBezTo>
                    <a:pt x="591127" y="1140691"/>
                    <a:pt x="575818" y="1242918"/>
                    <a:pt x="554181" y="1343891"/>
                  </a:cubicBezTo>
                  <a:cubicBezTo>
                    <a:pt x="537589" y="1421318"/>
                    <a:pt x="527055" y="1418780"/>
                    <a:pt x="498763" y="1482437"/>
                  </a:cubicBezTo>
                  <a:cubicBezTo>
                    <a:pt x="488663" y="1505163"/>
                    <a:pt x="480290" y="1528618"/>
                    <a:pt x="471054" y="1551709"/>
                  </a:cubicBezTo>
                  <a:cubicBezTo>
                    <a:pt x="466436" y="1579418"/>
                    <a:pt x="463294" y="1607414"/>
                    <a:pt x="457200" y="1634837"/>
                  </a:cubicBezTo>
                  <a:cubicBezTo>
                    <a:pt x="454032" y="1649093"/>
                    <a:pt x="440481" y="1662080"/>
                    <a:pt x="443345" y="1676400"/>
                  </a:cubicBezTo>
                  <a:cubicBezTo>
                    <a:pt x="459394" y="1756645"/>
                    <a:pt x="473642" y="1839971"/>
                    <a:pt x="512618" y="1911928"/>
                  </a:cubicBezTo>
                  <a:cubicBezTo>
                    <a:pt x="553154" y="1986763"/>
                    <a:pt x="625421" y="1997022"/>
                    <a:pt x="678872" y="2050473"/>
                  </a:cubicBezTo>
                  <a:cubicBezTo>
                    <a:pt x="695200" y="2066801"/>
                    <a:pt x="701963" y="2092036"/>
                    <a:pt x="720436" y="2105891"/>
                  </a:cubicBezTo>
                  <a:cubicBezTo>
                    <a:pt x="758474" y="2134419"/>
                    <a:pt x="805565" y="2148789"/>
                    <a:pt x="845127" y="2175164"/>
                  </a:cubicBezTo>
                  <a:cubicBezTo>
                    <a:pt x="875138" y="2195172"/>
                    <a:pt x="900089" y="2221905"/>
                    <a:pt x="928254" y="2244437"/>
                  </a:cubicBezTo>
                  <a:cubicBezTo>
                    <a:pt x="946285" y="2258862"/>
                    <a:pt x="964459" y="2273192"/>
                    <a:pt x="983672" y="2286000"/>
                  </a:cubicBezTo>
                  <a:cubicBezTo>
                    <a:pt x="1023248" y="2312384"/>
                    <a:pt x="1073846" y="2334611"/>
                    <a:pt x="1108363" y="2369128"/>
                  </a:cubicBezTo>
                  <a:cubicBezTo>
                    <a:pt x="1124691" y="2385456"/>
                    <a:pt x="1131454" y="2410692"/>
                    <a:pt x="1149927" y="2424546"/>
                  </a:cubicBezTo>
                  <a:cubicBezTo>
                    <a:pt x="1156284" y="2429314"/>
                    <a:pt x="1240513" y="2461047"/>
                    <a:pt x="1260763" y="2466109"/>
                  </a:cubicBezTo>
                  <a:cubicBezTo>
                    <a:pt x="1265243" y="2467229"/>
                    <a:pt x="1270000" y="2466109"/>
                    <a:pt x="1274618" y="2466109"/>
                  </a:cubicBezTo>
                </a:path>
              </a:pathLst>
            </a:cu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AE989F49-A1BC-CAFB-4313-110F416FC595}"/>
              </a:ext>
            </a:extLst>
          </p:cNvPr>
          <p:cNvGrpSpPr/>
          <p:nvPr/>
        </p:nvGrpSpPr>
        <p:grpSpPr>
          <a:xfrm rot="15290977">
            <a:off x="1701008" y="3756268"/>
            <a:ext cx="687987" cy="948001"/>
            <a:chOff x="4544291" y="2465612"/>
            <a:chExt cx="1274618" cy="2466606"/>
          </a:xfrm>
        </p:grpSpPr>
        <p:sp>
          <p:nvSpPr>
            <p:cNvPr id="22" name="Oval 21">
              <a:extLst>
                <a:ext uri="{FF2B5EF4-FFF2-40B4-BE49-F238E27FC236}">
                  <a16:creationId xmlns:a16="http://schemas.microsoft.com/office/drawing/2014/main" id="{5388557D-03A0-392D-9438-470182D968D8}"/>
                </a:ext>
              </a:extLst>
            </p:cNvPr>
            <p:cNvSpPr/>
            <p:nvPr/>
          </p:nvSpPr>
          <p:spPr>
            <a:xfrm>
              <a:off x="4544291" y="2646218"/>
              <a:ext cx="263237" cy="2632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C87389C-8CF8-9323-EE1E-4A3350A575C3}"/>
                </a:ext>
              </a:extLst>
            </p:cNvPr>
            <p:cNvSpPr/>
            <p:nvPr/>
          </p:nvSpPr>
          <p:spPr>
            <a:xfrm>
              <a:off x="4932218" y="3297381"/>
              <a:ext cx="263237" cy="2632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D5339EC-4680-CBF5-1D87-9FB32E0740CA}"/>
                </a:ext>
              </a:extLst>
            </p:cNvPr>
            <p:cNvSpPr/>
            <p:nvPr/>
          </p:nvSpPr>
          <p:spPr>
            <a:xfrm>
              <a:off x="4904509" y="4080163"/>
              <a:ext cx="263237" cy="2632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74B7B42-597D-E058-C8E7-F58C957CA9B1}"/>
                </a:ext>
              </a:extLst>
            </p:cNvPr>
            <p:cNvSpPr/>
            <p:nvPr/>
          </p:nvSpPr>
          <p:spPr>
            <a:xfrm>
              <a:off x="5486400" y="4668981"/>
              <a:ext cx="263237" cy="2632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52E4789-1047-AE2B-A657-61CB24CE3820}"/>
                </a:ext>
              </a:extLst>
            </p:cNvPr>
            <p:cNvSpPr/>
            <p:nvPr/>
          </p:nvSpPr>
          <p:spPr>
            <a:xfrm>
              <a:off x="4544291" y="2465612"/>
              <a:ext cx="1274618" cy="2466606"/>
            </a:xfrm>
            <a:custGeom>
              <a:avLst/>
              <a:gdLst>
                <a:gd name="csX0" fmla="*/ 0 w 1274618"/>
                <a:gd name="csY0" fmla="*/ 0 h 2466606"/>
                <a:gd name="csX1" fmla="*/ 96981 w 1274618"/>
                <a:gd name="csY1" fmla="*/ 138546 h 2466606"/>
                <a:gd name="csX2" fmla="*/ 180109 w 1274618"/>
                <a:gd name="csY2" fmla="*/ 249382 h 2466606"/>
                <a:gd name="csX3" fmla="*/ 235527 w 1274618"/>
                <a:gd name="csY3" fmla="*/ 332509 h 2466606"/>
                <a:gd name="csX4" fmla="*/ 263236 w 1274618"/>
                <a:gd name="csY4" fmla="*/ 429491 h 2466606"/>
                <a:gd name="csX5" fmla="*/ 401781 w 1274618"/>
                <a:gd name="csY5" fmla="*/ 637309 h 2466606"/>
                <a:gd name="csX6" fmla="*/ 457200 w 1274618"/>
                <a:gd name="csY6" fmla="*/ 762000 h 2466606"/>
                <a:gd name="csX7" fmla="*/ 498763 w 1274618"/>
                <a:gd name="csY7" fmla="*/ 817419 h 2466606"/>
                <a:gd name="csX8" fmla="*/ 540327 w 1274618"/>
                <a:gd name="csY8" fmla="*/ 928255 h 2466606"/>
                <a:gd name="csX9" fmla="*/ 568036 w 1274618"/>
                <a:gd name="csY9" fmla="*/ 1011382 h 2466606"/>
                <a:gd name="csX10" fmla="*/ 609600 w 1274618"/>
                <a:gd name="csY10" fmla="*/ 1039091 h 2466606"/>
                <a:gd name="csX11" fmla="*/ 554181 w 1274618"/>
                <a:gd name="csY11" fmla="*/ 1343891 h 2466606"/>
                <a:gd name="csX12" fmla="*/ 498763 w 1274618"/>
                <a:gd name="csY12" fmla="*/ 1482437 h 2466606"/>
                <a:gd name="csX13" fmla="*/ 471054 w 1274618"/>
                <a:gd name="csY13" fmla="*/ 1551709 h 2466606"/>
                <a:gd name="csX14" fmla="*/ 457200 w 1274618"/>
                <a:gd name="csY14" fmla="*/ 1634837 h 2466606"/>
                <a:gd name="csX15" fmla="*/ 443345 w 1274618"/>
                <a:gd name="csY15" fmla="*/ 1676400 h 2466606"/>
                <a:gd name="csX16" fmla="*/ 512618 w 1274618"/>
                <a:gd name="csY16" fmla="*/ 1911928 h 2466606"/>
                <a:gd name="csX17" fmla="*/ 678872 w 1274618"/>
                <a:gd name="csY17" fmla="*/ 2050473 h 2466606"/>
                <a:gd name="csX18" fmla="*/ 720436 w 1274618"/>
                <a:gd name="csY18" fmla="*/ 2105891 h 2466606"/>
                <a:gd name="csX19" fmla="*/ 845127 w 1274618"/>
                <a:gd name="csY19" fmla="*/ 2175164 h 2466606"/>
                <a:gd name="csX20" fmla="*/ 928254 w 1274618"/>
                <a:gd name="csY20" fmla="*/ 2244437 h 2466606"/>
                <a:gd name="csX21" fmla="*/ 983672 w 1274618"/>
                <a:gd name="csY21" fmla="*/ 2286000 h 2466606"/>
                <a:gd name="csX22" fmla="*/ 1108363 w 1274618"/>
                <a:gd name="csY22" fmla="*/ 2369128 h 2466606"/>
                <a:gd name="csX23" fmla="*/ 1149927 w 1274618"/>
                <a:gd name="csY23" fmla="*/ 2424546 h 2466606"/>
                <a:gd name="csX24" fmla="*/ 1260763 w 1274618"/>
                <a:gd name="csY24" fmla="*/ 2466109 h 2466606"/>
                <a:gd name="csX25" fmla="*/ 1274618 w 1274618"/>
                <a:gd name="csY25" fmla="*/ 2466109 h 24666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1274618" h="2466606">
                  <a:moveTo>
                    <a:pt x="0" y="0"/>
                  </a:moveTo>
                  <a:cubicBezTo>
                    <a:pt x="141451" y="113164"/>
                    <a:pt x="11155" y="-11648"/>
                    <a:pt x="96981" y="138546"/>
                  </a:cubicBezTo>
                  <a:cubicBezTo>
                    <a:pt x="119894" y="178643"/>
                    <a:pt x="154492" y="210956"/>
                    <a:pt x="180109" y="249382"/>
                  </a:cubicBezTo>
                  <a:lnTo>
                    <a:pt x="235527" y="332509"/>
                  </a:lnTo>
                  <a:cubicBezTo>
                    <a:pt x="244763" y="364836"/>
                    <a:pt x="248920" y="399070"/>
                    <a:pt x="263236" y="429491"/>
                  </a:cubicBezTo>
                  <a:cubicBezTo>
                    <a:pt x="354343" y="623095"/>
                    <a:pt x="316690" y="509674"/>
                    <a:pt x="401781" y="637309"/>
                  </a:cubicBezTo>
                  <a:cubicBezTo>
                    <a:pt x="444450" y="701312"/>
                    <a:pt x="417201" y="690000"/>
                    <a:pt x="457200" y="762000"/>
                  </a:cubicBezTo>
                  <a:cubicBezTo>
                    <a:pt x="468414" y="782185"/>
                    <a:pt x="484909" y="798946"/>
                    <a:pt x="498763" y="817419"/>
                  </a:cubicBezTo>
                  <a:cubicBezTo>
                    <a:pt x="528761" y="937406"/>
                    <a:pt x="492027" y="807504"/>
                    <a:pt x="540327" y="928255"/>
                  </a:cubicBezTo>
                  <a:cubicBezTo>
                    <a:pt x="551175" y="955374"/>
                    <a:pt x="552556" y="986614"/>
                    <a:pt x="568036" y="1011382"/>
                  </a:cubicBezTo>
                  <a:cubicBezTo>
                    <a:pt x="576861" y="1025502"/>
                    <a:pt x="595745" y="1029855"/>
                    <a:pt x="609600" y="1039091"/>
                  </a:cubicBezTo>
                  <a:cubicBezTo>
                    <a:pt x="591127" y="1140691"/>
                    <a:pt x="575818" y="1242918"/>
                    <a:pt x="554181" y="1343891"/>
                  </a:cubicBezTo>
                  <a:cubicBezTo>
                    <a:pt x="537589" y="1421318"/>
                    <a:pt x="527055" y="1418780"/>
                    <a:pt x="498763" y="1482437"/>
                  </a:cubicBezTo>
                  <a:cubicBezTo>
                    <a:pt x="488663" y="1505163"/>
                    <a:pt x="480290" y="1528618"/>
                    <a:pt x="471054" y="1551709"/>
                  </a:cubicBezTo>
                  <a:cubicBezTo>
                    <a:pt x="466436" y="1579418"/>
                    <a:pt x="463294" y="1607414"/>
                    <a:pt x="457200" y="1634837"/>
                  </a:cubicBezTo>
                  <a:cubicBezTo>
                    <a:pt x="454032" y="1649093"/>
                    <a:pt x="440481" y="1662080"/>
                    <a:pt x="443345" y="1676400"/>
                  </a:cubicBezTo>
                  <a:cubicBezTo>
                    <a:pt x="459394" y="1756645"/>
                    <a:pt x="473642" y="1839971"/>
                    <a:pt x="512618" y="1911928"/>
                  </a:cubicBezTo>
                  <a:cubicBezTo>
                    <a:pt x="553154" y="1986763"/>
                    <a:pt x="625421" y="1997022"/>
                    <a:pt x="678872" y="2050473"/>
                  </a:cubicBezTo>
                  <a:cubicBezTo>
                    <a:pt x="695200" y="2066801"/>
                    <a:pt x="701963" y="2092036"/>
                    <a:pt x="720436" y="2105891"/>
                  </a:cubicBezTo>
                  <a:cubicBezTo>
                    <a:pt x="758474" y="2134419"/>
                    <a:pt x="805565" y="2148789"/>
                    <a:pt x="845127" y="2175164"/>
                  </a:cubicBezTo>
                  <a:cubicBezTo>
                    <a:pt x="875138" y="2195172"/>
                    <a:pt x="900089" y="2221905"/>
                    <a:pt x="928254" y="2244437"/>
                  </a:cubicBezTo>
                  <a:cubicBezTo>
                    <a:pt x="946285" y="2258862"/>
                    <a:pt x="964459" y="2273192"/>
                    <a:pt x="983672" y="2286000"/>
                  </a:cubicBezTo>
                  <a:cubicBezTo>
                    <a:pt x="1023248" y="2312384"/>
                    <a:pt x="1073846" y="2334611"/>
                    <a:pt x="1108363" y="2369128"/>
                  </a:cubicBezTo>
                  <a:cubicBezTo>
                    <a:pt x="1124691" y="2385456"/>
                    <a:pt x="1131454" y="2410692"/>
                    <a:pt x="1149927" y="2424546"/>
                  </a:cubicBezTo>
                  <a:cubicBezTo>
                    <a:pt x="1156284" y="2429314"/>
                    <a:pt x="1240513" y="2461047"/>
                    <a:pt x="1260763" y="2466109"/>
                  </a:cubicBezTo>
                  <a:cubicBezTo>
                    <a:pt x="1265243" y="2467229"/>
                    <a:pt x="1270000" y="2466109"/>
                    <a:pt x="1274618" y="2466109"/>
                  </a:cubicBezTo>
                </a:path>
              </a:pathLst>
            </a:cu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8DA2A5D2-BCAF-4155-76D7-24AE3E69D982}"/>
              </a:ext>
            </a:extLst>
          </p:cNvPr>
          <p:cNvSpPr txBox="1"/>
          <p:nvPr/>
        </p:nvSpPr>
        <p:spPr>
          <a:xfrm>
            <a:off x="1380814" y="2014619"/>
            <a:ext cx="2390398" cy="461665"/>
          </a:xfrm>
          <a:prstGeom prst="rect">
            <a:avLst/>
          </a:prstGeom>
          <a:noFill/>
        </p:spPr>
        <p:txBody>
          <a:bodyPr wrap="none" rtlCol="0">
            <a:spAutoFit/>
          </a:bodyPr>
          <a:lstStyle/>
          <a:p>
            <a:r>
              <a:rPr lang="en-US" sz="2400" dirty="0"/>
              <a:t>Molecular Cloud</a:t>
            </a:r>
          </a:p>
        </p:txBody>
      </p:sp>
    </p:spTree>
    <p:extLst>
      <p:ext uri="{BB962C8B-B14F-4D97-AF65-F5344CB8AC3E}">
        <p14:creationId xmlns:p14="http://schemas.microsoft.com/office/powerpoint/2010/main" val="3185062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24F53-4E0D-744A-0B41-6D4657F0E30D}"/>
              </a:ext>
            </a:extLst>
          </p:cNvPr>
          <p:cNvSpPr>
            <a:spLocks noGrp="1"/>
          </p:cNvSpPr>
          <p:nvPr>
            <p:ph type="title"/>
          </p:nvPr>
        </p:nvSpPr>
        <p:spPr/>
        <p:txBody>
          <a:bodyPr/>
          <a:lstStyle/>
          <a:p>
            <a:r>
              <a:rPr lang="en-US" dirty="0"/>
              <a:t>Cores and Filaments</a:t>
            </a:r>
          </a:p>
        </p:txBody>
      </p:sp>
      <p:sp>
        <p:nvSpPr>
          <p:cNvPr id="8" name="Content Placeholder 2">
            <a:extLst>
              <a:ext uri="{FF2B5EF4-FFF2-40B4-BE49-F238E27FC236}">
                <a16:creationId xmlns:a16="http://schemas.microsoft.com/office/drawing/2014/main" id="{9A342C17-BD55-1F25-6777-8EF3A492A3A9}"/>
              </a:ext>
            </a:extLst>
          </p:cNvPr>
          <p:cNvSpPr txBox="1">
            <a:spLocks/>
          </p:cNvSpPr>
          <p:nvPr/>
        </p:nvSpPr>
        <p:spPr>
          <a:xfrm>
            <a:off x="838199" y="1799796"/>
            <a:ext cx="5009805" cy="373067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Filaments</a:t>
            </a:r>
            <a:r>
              <a:rPr lang="en-US" dirty="0"/>
              <a:t>: “threads” of dense gas</a:t>
            </a:r>
          </a:p>
          <a:p>
            <a:r>
              <a:rPr lang="en-US" b="1" dirty="0"/>
              <a:t>Starless cores</a:t>
            </a:r>
            <a:r>
              <a:rPr lang="en-US" dirty="0"/>
              <a:t>: even denser parts of clouds, often on filament “threads,” building blocks of star formation</a:t>
            </a:r>
          </a:p>
        </p:txBody>
      </p:sp>
      <p:pic>
        <p:nvPicPr>
          <p:cNvPr id="1028" name="Picture 4">
            <a:extLst>
              <a:ext uri="{FF2B5EF4-FFF2-40B4-BE49-F238E27FC236}">
                <a16:creationId xmlns:a16="http://schemas.microsoft.com/office/drawing/2014/main" id="{D18330B9-C38C-FD0C-83DD-70D4A37EA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2566" y="547283"/>
            <a:ext cx="5993162" cy="561638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581687A-F3D1-1418-7F25-C293E13F8D3C}"/>
              </a:ext>
            </a:extLst>
          </p:cNvPr>
          <p:cNvSpPr txBox="1"/>
          <p:nvPr/>
        </p:nvSpPr>
        <p:spPr>
          <a:xfrm>
            <a:off x="6198838" y="6163661"/>
            <a:ext cx="5993162" cy="707886"/>
          </a:xfrm>
          <a:prstGeom prst="rect">
            <a:avLst/>
          </a:prstGeom>
          <a:noFill/>
        </p:spPr>
        <p:txBody>
          <a:bodyPr wrap="square" rtlCol="0">
            <a:spAutoFit/>
          </a:bodyPr>
          <a:lstStyle/>
          <a:p>
            <a:r>
              <a:rPr lang="en-US" sz="2000" dirty="0"/>
              <a:t>Image Credit: </a:t>
            </a:r>
            <a:r>
              <a:rPr lang="it-IT" sz="2000" dirty="0"/>
              <a:t>Kennicutt &amp; Evans 2012​, Lombardi &amp; Alves 2010</a:t>
            </a:r>
            <a:endParaRPr lang="en-US" sz="2000" dirty="0"/>
          </a:p>
        </p:txBody>
      </p:sp>
      <p:sp>
        <p:nvSpPr>
          <p:cNvPr id="12" name="TextBox 11">
            <a:extLst>
              <a:ext uri="{FF2B5EF4-FFF2-40B4-BE49-F238E27FC236}">
                <a16:creationId xmlns:a16="http://schemas.microsoft.com/office/drawing/2014/main" id="{2D9EDBEB-7749-FAC8-10FD-BFB195CBB65E}"/>
              </a:ext>
            </a:extLst>
          </p:cNvPr>
          <p:cNvSpPr txBox="1"/>
          <p:nvPr/>
        </p:nvSpPr>
        <p:spPr>
          <a:xfrm>
            <a:off x="7712729" y="5796939"/>
            <a:ext cx="3181565" cy="461665"/>
          </a:xfrm>
          <a:prstGeom prst="rect">
            <a:avLst/>
          </a:prstGeom>
          <a:solidFill>
            <a:schemeClr val="bg1"/>
          </a:solidFill>
        </p:spPr>
        <p:txBody>
          <a:bodyPr wrap="square">
            <a:spAutoFit/>
          </a:bodyPr>
          <a:lstStyle/>
          <a:p>
            <a:pPr algn="l" rtl="0" fontAlgn="base">
              <a:buNone/>
            </a:pPr>
            <a:r>
              <a:rPr lang="en-US" sz="2400" b="0" i="0" dirty="0">
                <a:solidFill>
                  <a:srgbClr val="000000"/>
                </a:solidFill>
                <a:effectLst/>
                <a:latin typeface="Segoe UI" panose="020B0502040204020203" pitchFamily="34" charset="0"/>
              </a:rPr>
              <a:t>Mass of “dense gas”</a:t>
            </a:r>
          </a:p>
        </p:txBody>
      </p:sp>
      <p:sp>
        <p:nvSpPr>
          <p:cNvPr id="13" name="TextBox 12">
            <a:extLst>
              <a:ext uri="{FF2B5EF4-FFF2-40B4-BE49-F238E27FC236}">
                <a16:creationId xmlns:a16="http://schemas.microsoft.com/office/drawing/2014/main" id="{984D53EF-AC28-3803-786D-5EC13025258D}"/>
              </a:ext>
            </a:extLst>
          </p:cNvPr>
          <p:cNvSpPr txBox="1"/>
          <p:nvPr/>
        </p:nvSpPr>
        <p:spPr>
          <a:xfrm rot="16200000">
            <a:off x="4505397" y="3124640"/>
            <a:ext cx="3356003" cy="461665"/>
          </a:xfrm>
          <a:prstGeom prst="rect">
            <a:avLst/>
          </a:prstGeom>
          <a:solidFill>
            <a:schemeClr val="bg1"/>
          </a:solidFill>
        </p:spPr>
        <p:txBody>
          <a:bodyPr wrap="square">
            <a:spAutoFit/>
          </a:bodyPr>
          <a:lstStyle/>
          <a:p>
            <a:pPr algn="l" rtl="0" fontAlgn="base">
              <a:buNone/>
            </a:pPr>
            <a:r>
              <a:rPr lang="en-US" sz="2400" b="0" i="0" dirty="0">
                <a:solidFill>
                  <a:srgbClr val="000000"/>
                </a:solidFill>
                <a:effectLst/>
                <a:latin typeface="Segoe UI" panose="020B0502040204020203" pitchFamily="34" charset="0"/>
              </a:rPr>
              <a:t>Number of Protostars</a:t>
            </a:r>
          </a:p>
        </p:txBody>
      </p:sp>
    </p:spTree>
    <p:extLst>
      <p:ext uri="{BB962C8B-B14F-4D97-AF65-F5344CB8AC3E}">
        <p14:creationId xmlns:p14="http://schemas.microsoft.com/office/powerpoint/2010/main" val="3743596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3399E-1CA4-62CD-3B35-C7F6BFEF6D42}"/>
              </a:ext>
            </a:extLst>
          </p:cNvPr>
          <p:cNvSpPr>
            <a:spLocks noGrp="1"/>
          </p:cNvSpPr>
          <p:nvPr>
            <p:ph type="title"/>
          </p:nvPr>
        </p:nvSpPr>
        <p:spPr/>
        <p:txBody>
          <a:bodyPr/>
          <a:lstStyle/>
          <a:p>
            <a:r>
              <a:rPr lang="en-US" dirty="0"/>
              <a:t>Finding Dense Regions</a:t>
            </a:r>
          </a:p>
        </p:txBody>
      </p:sp>
      <p:sp>
        <p:nvSpPr>
          <p:cNvPr id="3" name="Content Placeholder 2">
            <a:extLst>
              <a:ext uri="{FF2B5EF4-FFF2-40B4-BE49-F238E27FC236}">
                <a16:creationId xmlns:a16="http://schemas.microsoft.com/office/drawing/2014/main" id="{82D3825C-5646-A5C8-2497-8270C7EEA576}"/>
              </a:ext>
            </a:extLst>
          </p:cNvPr>
          <p:cNvSpPr>
            <a:spLocks noGrp="1"/>
          </p:cNvSpPr>
          <p:nvPr>
            <p:ph idx="1"/>
          </p:nvPr>
        </p:nvSpPr>
        <p:spPr/>
        <p:txBody>
          <a:bodyPr/>
          <a:lstStyle/>
          <a:p>
            <a:r>
              <a:rPr lang="en-US" dirty="0"/>
              <a:t>Ammonia used to trace the densest regions of the cloud </a:t>
            </a:r>
          </a:p>
          <a:p>
            <a:endParaRPr lang="en-US" dirty="0"/>
          </a:p>
        </p:txBody>
      </p:sp>
      <p:pic>
        <p:nvPicPr>
          <p:cNvPr id="5" name="Picture 4">
            <a:extLst>
              <a:ext uri="{FF2B5EF4-FFF2-40B4-BE49-F238E27FC236}">
                <a16:creationId xmlns:a16="http://schemas.microsoft.com/office/drawing/2014/main" id="{3C1F04BF-1D28-1BA0-33D4-ECE1FEAE0EF5}"/>
              </a:ext>
            </a:extLst>
          </p:cNvPr>
          <p:cNvPicPr>
            <a:picLocks noChangeAspect="1"/>
          </p:cNvPicPr>
          <p:nvPr/>
        </p:nvPicPr>
        <p:blipFill>
          <a:blip r:embed="rId3"/>
          <a:stretch>
            <a:fillRect/>
          </a:stretch>
        </p:blipFill>
        <p:spPr>
          <a:xfrm>
            <a:off x="1275676" y="2608029"/>
            <a:ext cx="9640648" cy="3703871"/>
          </a:xfrm>
          <a:prstGeom prst="rect">
            <a:avLst/>
          </a:prstGeom>
        </p:spPr>
      </p:pic>
    </p:spTree>
    <p:extLst>
      <p:ext uri="{BB962C8B-B14F-4D97-AF65-F5344CB8AC3E}">
        <p14:creationId xmlns:p14="http://schemas.microsoft.com/office/powerpoint/2010/main" val="2999335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816B-5D6C-BDED-753E-F628450F10C4}"/>
              </a:ext>
            </a:extLst>
          </p:cNvPr>
          <p:cNvSpPr>
            <a:spLocks noGrp="1"/>
          </p:cNvSpPr>
          <p:nvPr>
            <p:ph type="title"/>
          </p:nvPr>
        </p:nvSpPr>
        <p:spPr/>
        <p:txBody>
          <a:bodyPr/>
          <a:lstStyle/>
          <a:p>
            <a:r>
              <a:rPr lang="en-US" dirty="0"/>
              <a:t>Deuterium Fractionation</a:t>
            </a:r>
          </a:p>
        </p:txBody>
      </p:sp>
      <p:sp>
        <p:nvSpPr>
          <p:cNvPr id="3" name="Content Placeholder 2">
            <a:extLst>
              <a:ext uri="{FF2B5EF4-FFF2-40B4-BE49-F238E27FC236}">
                <a16:creationId xmlns:a16="http://schemas.microsoft.com/office/drawing/2014/main" id="{D0044091-11DE-300E-BE9D-98A958482552}"/>
              </a:ext>
            </a:extLst>
          </p:cNvPr>
          <p:cNvSpPr>
            <a:spLocks noGrp="1"/>
          </p:cNvSpPr>
          <p:nvPr>
            <p:ph idx="1"/>
          </p:nvPr>
        </p:nvSpPr>
        <p:spPr>
          <a:xfrm>
            <a:off x="742665" y="2398831"/>
            <a:ext cx="5257800" cy="2910148"/>
          </a:xfrm>
        </p:spPr>
        <p:txBody>
          <a:bodyPr/>
          <a:lstStyle/>
          <a:p>
            <a:r>
              <a:rPr lang="en-US" dirty="0"/>
              <a:t>Ratio between </a:t>
            </a:r>
            <a:r>
              <a:rPr lang="en-US" b="1" dirty="0"/>
              <a:t>deuterated</a:t>
            </a:r>
            <a:r>
              <a:rPr lang="en-US" dirty="0"/>
              <a:t> and standard molecule</a:t>
            </a:r>
          </a:p>
          <a:p>
            <a:r>
              <a:rPr lang="en-US" dirty="0"/>
              <a:t>Occurs cold, dense gas </a:t>
            </a:r>
          </a:p>
          <a:p>
            <a:pPr lvl="1"/>
            <a:r>
              <a:rPr lang="en-US" sz="2800" dirty="0"/>
              <a:t>i.e. starless cores</a:t>
            </a:r>
          </a:p>
          <a:p>
            <a:r>
              <a:rPr lang="en-US" dirty="0"/>
              <a:t>Tracer of evolution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BFA25EF-496D-1C80-1DF3-58D84AA6925C}"/>
                  </a:ext>
                </a:extLst>
              </p:cNvPr>
              <p:cNvSpPr txBox="1"/>
              <p:nvPr/>
            </p:nvSpPr>
            <p:spPr>
              <a:xfrm>
                <a:off x="6486440" y="1805599"/>
                <a:ext cx="3207224" cy="15084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800" b="0" i="1" smtClean="0">
                              <a:latin typeface="Cambria Math" panose="02040503050406030204" pitchFamily="18" charset="0"/>
                            </a:rPr>
                          </m:ctrlPr>
                        </m:fPr>
                        <m:num>
                          <m:r>
                            <a:rPr lang="en-US" sz="4800" b="0" i="1" smtClean="0">
                              <a:latin typeface="Cambria Math" panose="02040503050406030204" pitchFamily="18" charset="0"/>
                            </a:rPr>
                            <m:t>𝐻𝐷𝐶𝑂</m:t>
                          </m:r>
                        </m:num>
                        <m:den>
                          <m:sSub>
                            <m:sSubPr>
                              <m:ctrlPr>
                                <a:rPr lang="en-US" sz="4800" b="0" i="1" smtClean="0">
                                  <a:latin typeface="Cambria Math" panose="02040503050406030204" pitchFamily="18" charset="0"/>
                                </a:rPr>
                              </m:ctrlPr>
                            </m:sSubPr>
                            <m:e>
                              <m:r>
                                <a:rPr lang="en-US" sz="4800" b="0" i="1" smtClean="0">
                                  <a:latin typeface="Cambria Math" panose="02040503050406030204" pitchFamily="18" charset="0"/>
                                </a:rPr>
                                <m:t>𝐻</m:t>
                              </m:r>
                            </m:e>
                            <m:sub>
                              <m:r>
                                <a:rPr lang="en-US" sz="4800" b="0" i="1" smtClean="0">
                                  <a:latin typeface="Cambria Math" panose="02040503050406030204" pitchFamily="18" charset="0"/>
                                </a:rPr>
                                <m:t>2</m:t>
                              </m:r>
                            </m:sub>
                          </m:sSub>
                          <m:r>
                            <a:rPr lang="en-US" sz="4800" b="0" i="1" smtClean="0">
                              <a:latin typeface="Cambria Math" panose="02040503050406030204" pitchFamily="18" charset="0"/>
                            </a:rPr>
                            <m:t>𝐶𝑂</m:t>
                          </m:r>
                        </m:den>
                      </m:f>
                    </m:oMath>
                  </m:oMathPara>
                </a14:m>
                <a:endParaRPr lang="en-US" sz="4800" dirty="0"/>
              </a:p>
            </p:txBody>
          </p:sp>
        </mc:Choice>
        <mc:Fallback xmlns="">
          <p:sp>
            <p:nvSpPr>
              <p:cNvPr id="5" name="TextBox 4">
                <a:extLst>
                  <a:ext uri="{FF2B5EF4-FFF2-40B4-BE49-F238E27FC236}">
                    <a16:creationId xmlns:a16="http://schemas.microsoft.com/office/drawing/2014/main" id="{EBFA25EF-496D-1C80-1DF3-58D84AA6925C}"/>
                  </a:ext>
                </a:extLst>
              </p:cNvPr>
              <p:cNvSpPr txBox="1">
                <a:spLocks noRot="1" noChangeAspect="1" noMove="1" noResize="1" noEditPoints="1" noAdjustHandles="1" noChangeArrowheads="1" noChangeShapeType="1" noTextEdit="1"/>
              </p:cNvSpPr>
              <p:nvPr/>
            </p:nvSpPr>
            <p:spPr>
              <a:xfrm>
                <a:off x="6486440" y="1805599"/>
                <a:ext cx="3207224" cy="1508490"/>
              </a:xfrm>
              <a:prstGeom prst="rect">
                <a:avLst/>
              </a:prstGeom>
              <a:blipFill>
                <a:blip r:embed="rId3"/>
                <a:stretch>
                  <a:fillRect/>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194FE3EB-081A-9840-1CDD-A25FD139EE71}"/>
              </a:ext>
            </a:extLst>
          </p:cNvPr>
          <p:cNvPicPr>
            <a:picLocks noChangeAspect="1"/>
          </p:cNvPicPr>
          <p:nvPr/>
        </p:nvPicPr>
        <p:blipFill>
          <a:blip r:embed="rId4"/>
          <a:stretch>
            <a:fillRect/>
          </a:stretch>
        </p:blipFill>
        <p:spPr>
          <a:xfrm>
            <a:off x="8737496" y="3429000"/>
            <a:ext cx="2711839" cy="2896244"/>
          </a:xfrm>
          <a:prstGeom prst="rect">
            <a:avLst/>
          </a:prstGeom>
        </p:spPr>
      </p:pic>
    </p:spTree>
    <p:extLst>
      <p:ext uri="{BB962C8B-B14F-4D97-AF65-F5344CB8AC3E}">
        <p14:creationId xmlns:p14="http://schemas.microsoft.com/office/powerpoint/2010/main" val="3810262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3811D-2649-E909-93BF-33C20E19520F}"/>
              </a:ext>
            </a:extLst>
          </p:cNvPr>
          <p:cNvSpPr>
            <a:spLocks noGrp="1"/>
          </p:cNvSpPr>
          <p:nvPr>
            <p:ph type="title"/>
          </p:nvPr>
        </p:nvSpPr>
        <p:spPr/>
        <p:txBody>
          <a:bodyPr/>
          <a:lstStyle/>
          <a:p>
            <a:r>
              <a:rPr lang="en-US" dirty="0"/>
              <a:t>Previous Projects</a:t>
            </a:r>
          </a:p>
        </p:txBody>
      </p:sp>
      <p:sp>
        <p:nvSpPr>
          <p:cNvPr id="3" name="Content Placeholder 2">
            <a:extLst>
              <a:ext uri="{FF2B5EF4-FFF2-40B4-BE49-F238E27FC236}">
                <a16:creationId xmlns:a16="http://schemas.microsoft.com/office/drawing/2014/main" id="{4A590EE3-65E6-D239-FEAB-FF1AA0BEC15C}"/>
              </a:ext>
            </a:extLst>
          </p:cNvPr>
          <p:cNvSpPr>
            <a:spLocks noGrp="1"/>
          </p:cNvSpPr>
          <p:nvPr>
            <p:ph idx="1"/>
          </p:nvPr>
        </p:nvSpPr>
        <p:spPr>
          <a:xfrm>
            <a:off x="838200" y="2400300"/>
            <a:ext cx="5086350" cy="3245588"/>
          </a:xfrm>
        </p:spPr>
        <p:txBody>
          <a:bodyPr vert="horz" lIns="91440" tIns="45720" rIns="91440" bIns="45720" rtlCol="0" anchor="t">
            <a:normAutofit/>
          </a:bodyPr>
          <a:lstStyle/>
          <a:p>
            <a:r>
              <a:rPr lang="en-US" dirty="0"/>
              <a:t>B10 region of the Taurus Molecular Cloud</a:t>
            </a:r>
          </a:p>
          <a:p>
            <a:r>
              <a:rPr lang="en-US" dirty="0"/>
              <a:t>Spatial correlation in deuterium fractionation</a:t>
            </a:r>
          </a:p>
          <a:p>
            <a:r>
              <a:rPr lang="en-US" dirty="0"/>
              <a:t>Since it is a tracer of evolutionary history, maybe filaments evolve together!</a:t>
            </a:r>
          </a:p>
          <a:p>
            <a:endParaRPr lang="en-US" dirty="0"/>
          </a:p>
        </p:txBody>
      </p:sp>
      <p:pic>
        <p:nvPicPr>
          <p:cNvPr id="6" name="Picture 5">
            <a:extLst>
              <a:ext uri="{FF2B5EF4-FFF2-40B4-BE49-F238E27FC236}">
                <a16:creationId xmlns:a16="http://schemas.microsoft.com/office/drawing/2014/main" id="{5AA5DC73-3EC1-59D6-2DB5-86CAFE92AA70}"/>
              </a:ext>
            </a:extLst>
          </p:cNvPr>
          <p:cNvPicPr>
            <a:picLocks noChangeAspect="1"/>
          </p:cNvPicPr>
          <p:nvPr/>
        </p:nvPicPr>
        <p:blipFill>
          <a:blip r:embed="rId3">
            <a:extLst>
              <a:ext uri="{28A0092B-C50C-407E-A947-70E740481C1C}">
                <a14:useLocalDpi xmlns:a14="http://schemas.microsoft.com/office/drawing/2010/main" val="0"/>
              </a:ext>
            </a:extLst>
          </a:blip>
          <a:srcRect l="1636" r="1636"/>
          <a:stretch/>
        </p:blipFill>
        <p:spPr>
          <a:xfrm>
            <a:off x="5659800" y="999466"/>
            <a:ext cx="5289403" cy="4830628"/>
          </a:xfrm>
          <a:prstGeom prst="rect">
            <a:avLst/>
          </a:prstGeom>
        </p:spPr>
      </p:pic>
      <p:sp>
        <p:nvSpPr>
          <p:cNvPr id="8" name="TextBox 7">
            <a:extLst>
              <a:ext uri="{FF2B5EF4-FFF2-40B4-BE49-F238E27FC236}">
                <a16:creationId xmlns:a16="http://schemas.microsoft.com/office/drawing/2014/main" id="{0932AE0E-DCBE-70BD-308F-8DB258F52ED5}"/>
              </a:ext>
            </a:extLst>
          </p:cNvPr>
          <p:cNvSpPr txBox="1"/>
          <p:nvPr/>
        </p:nvSpPr>
        <p:spPr>
          <a:xfrm>
            <a:off x="6359525" y="5886974"/>
            <a:ext cx="5355825" cy="400110"/>
          </a:xfrm>
          <a:prstGeom prst="rect">
            <a:avLst/>
          </a:prstGeom>
          <a:noFill/>
        </p:spPr>
        <p:txBody>
          <a:bodyPr wrap="none" rtlCol="0">
            <a:spAutoFit/>
          </a:bodyPr>
          <a:lstStyle/>
          <a:p>
            <a:r>
              <a:rPr lang="en-US" sz="2000" dirty="0"/>
              <a:t>Image Credit: Andras-</a:t>
            </a:r>
            <a:r>
              <a:rPr lang="en-US" sz="2000" dirty="0" err="1"/>
              <a:t>Letanovszky</a:t>
            </a:r>
            <a:r>
              <a:rPr lang="en-US" sz="2000" dirty="0"/>
              <a:t> et al. in prep</a:t>
            </a:r>
          </a:p>
        </p:txBody>
      </p:sp>
      <p:pic>
        <p:nvPicPr>
          <p:cNvPr id="4" name="Picture 3">
            <a:extLst>
              <a:ext uri="{FF2B5EF4-FFF2-40B4-BE49-F238E27FC236}">
                <a16:creationId xmlns:a16="http://schemas.microsoft.com/office/drawing/2014/main" id="{7843A328-85A7-E69B-7530-77300A22294B}"/>
              </a:ext>
            </a:extLst>
          </p:cNvPr>
          <p:cNvPicPr>
            <a:picLocks noChangeAspect="1"/>
          </p:cNvPicPr>
          <p:nvPr/>
        </p:nvPicPr>
        <p:blipFill>
          <a:blip r:embed="rId4"/>
          <a:srcRect l="83621"/>
          <a:stretch>
            <a:fillRect/>
          </a:stretch>
        </p:blipFill>
        <p:spPr>
          <a:xfrm>
            <a:off x="10949203" y="1027906"/>
            <a:ext cx="1095092" cy="4830628"/>
          </a:xfrm>
          <a:prstGeom prst="rect">
            <a:avLst/>
          </a:prstGeom>
        </p:spPr>
      </p:pic>
    </p:spTree>
    <p:extLst>
      <p:ext uri="{BB962C8B-B14F-4D97-AF65-F5344CB8AC3E}">
        <p14:creationId xmlns:p14="http://schemas.microsoft.com/office/powerpoint/2010/main" val="372998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0CBB7-B87A-02E8-D141-0D7319B06E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B57602-57F8-0996-501D-32A4564E824A}"/>
              </a:ext>
            </a:extLst>
          </p:cNvPr>
          <p:cNvSpPr>
            <a:spLocks noGrp="1"/>
          </p:cNvSpPr>
          <p:nvPr>
            <p:ph type="title"/>
          </p:nvPr>
        </p:nvSpPr>
        <p:spPr/>
        <p:txBody>
          <a:bodyPr/>
          <a:lstStyle/>
          <a:p>
            <a:r>
              <a:rPr lang="en-US" dirty="0"/>
              <a:t>We’re Expanding!</a:t>
            </a:r>
          </a:p>
        </p:txBody>
      </p:sp>
      <p:sp>
        <p:nvSpPr>
          <p:cNvPr id="3" name="Content Placeholder 2">
            <a:extLst>
              <a:ext uri="{FF2B5EF4-FFF2-40B4-BE49-F238E27FC236}">
                <a16:creationId xmlns:a16="http://schemas.microsoft.com/office/drawing/2014/main" id="{03869FA1-C5AC-AE92-35EE-76345ADE18B3}"/>
              </a:ext>
            </a:extLst>
          </p:cNvPr>
          <p:cNvSpPr>
            <a:spLocks noGrp="1"/>
          </p:cNvSpPr>
          <p:nvPr>
            <p:ph idx="1"/>
          </p:nvPr>
        </p:nvSpPr>
        <p:spPr>
          <a:xfrm>
            <a:off x="838200" y="2174539"/>
            <a:ext cx="5257800" cy="3730501"/>
          </a:xfrm>
        </p:spPr>
        <p:txBody>
          <a:bodyPr vert="horz" lIns="91440" tIns="45720" rIns="91440" bIns="45720" rtlCol="0" anchor="t">
            <a:normAutofit/>
          </a:bodyPr>
          <a:lstStyle/>
          <a:p>
            <a:r>
              <a:rPr lang="en-US" dirty="0"/>
              <a:t>Looking to see if the same trends hold in filaments with more starless cores</a:t>
            </a:r>
          </a:p>
          <a:p>
            <a:r>
              <a:rPr lang="en-US" dirty="0"/>
              <a:t>Goal: observe ratio between deuterated formaldehyde (HDCO) and formaldehyde (H</a:t>
            </a:r>
            <a:r>
              <a:rPr lang="en-US" baseline="-25000" dirty="0"/>
              <a:t>2</a:t>
            </a:r>
            <a:r>
              <a:rPr lang="en-US" dirty="0"/>
              <a:t>CO) and compare that to various aspects of the filaments</a:t>
            </a:r>
          </a:p>
        </p:txBody>
      </p:sp>
      <p:pic>
        <p:nvPicPr>
          <p:cNvPr id="4" name="Picture 3">
            <a:extLst>
              <a:ext uri="{FF2B5EF4-FFF2-40B4-BE49-F238E27FC236}">
                <a16:creationId xmlns:a16="http://schemas.microsoft.com/office/drawing/2014/main" id="{11449CC7-8DA6-9532-E614-B4C08A92ECB0}"/>
              </a:ext>
            </a:extLst>
          </p:cNvPr>
          <p:cNvPicPr>
            <a:picLocks noChangeAspect="1"/>
          </p:cNvPicPr>
          <p:nvPr/>
        </p:nvPicPr>
        <p:blipFill>
          <a:blip r:embed="rId3"/>
          <a:stretch>
            <a:fillRect/>
          </a:stretch>
        </p:blipFill>
        <p:spPr>
          <a:xfrm>
            <a:off x="6299668" y="4096064"/>
            <a:ext cx="5703404" cy="2189542"/>
          </a:xfrm>
          <a:prstGeom prst="rect">
            <a:avLst/>
          </a:prstGeom>
        </p:spPr>
      </p:pic>
      <p:pic>
        <p:nvPicPr>
          <p:cNvPr id="5" name="Picture 4">
            <a:extLst>
              <a:ext uri="{FF2B5EF4-FFF2-40B4-BE49-F238E27FC236}">
                <a16:creationId xmlns:a16="http://schemas.microsoft.com/office/drawing/2014/main" id="{08EE7BF3-A3D2-752C-C2B2-F9C2BFC860E8}"/>
              </a:ext>
            </a:extLst>
          </p:cNvPr>
          <p:cNvPicPr>
            <a:picLocks noChangeAspect="1"/>
          </p:cNvPicPr>
          <p:nvPr/>
        </p:nvPicPr>
        <p:blipFill>
          <a:blip r:embed="rId4"/>
          <a:stretch>
            <a:fillRect/>
          </a:stretch>
        </p:blipFill>
        <p:spPr>
          <a:xfrm>
            <a:off x="7641056" y="699505"/>
            <a:ext cx="3020628" cy="3349231"/>
          </a:xfrm>
          <a:prstGeom prst="rect">
            <a:avLst/>
          </a:prstGeom>
        </p:spPr>
      </p:pic>
      <p:sp>
        <p:nvSpPr>
          <p:cNvPr id="7" name="TextBox 6">
            <a:extLst>
              <a:ext uri="{FF2B5EF4-FFF2-40B4-BE49-F238E27FC236}">
                <a16:creationId xmlns:a16="http://schemas.microsoft.com/office/drawing/2014/main" id="{78FD6227-86BD-588A-6F7F-28B802024C01}"/>
              </a:ext>
            </a:extLst>
          </p:cNvPr>
          <p:cNvSpPr txBox="1"/>
          <p:nvPr/>
        </p:nvSpPr>
        <p:spPr>
          <a:xfrm>
            <a:off x="6734175" y="6338986"/>
            <a:ext cx="6096000" cy="400110"/>
          </a:xfrm>
          <a:prstGeom prst="rect">
            <a:avLst/>
          </a:prstGeom>
          <a:noFill/>
        </p:spPr>
        <p:txBody>
          <a:bodyPr wrap="square">
            <a:spAutoFit/>
          </a:bodyPr>
          <a:lstStyle/>
          <a:p>
            <a:r>
              <a:rPr lang="en-US" sz="2000" dirty="0"/>
              <a:t>Image Credits: Seo et al. (2015)</a:t>
            </a:r>
          </a:p>
        </p:txBody>
      </p:sp>
      <p:sp>
        <p:nvSpPr>
          <p:cNvPr id="8" name="Oval 7">
            <a:extLst>
              <a:ext uri="{FF2B5EF4-FFF2-40B4-BE49-F238E27FC236}">
                <a16:creationId xmlns:a16="http://schemas.microsoft.com/office/drawing/2014/main" id="{31EF83DD-126F-42EC-BB5E-507DB8353229}"/>
              </a:ext>
            </a:extLst>
          </p:cNvPr>
          <p:cNvSpPr/>
          <p:nvPr/>
        </p:nvSpPr>
        <p:spPr>
          <a:xfrm>
            <a:off x="9934170" y="5190835"/>
            <a:ext cx="1730608" cy="98612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CAEDEE6-AB63-E101-F7BC-E5F2DD86A07A}"/>
              </a:ext>
            </a:extLst>
          </p:cNvPr>
          <p:cNvSpPr/>
          <p:nvPr/>
        </p:nvSpPr>
        <p:spPr>
          <a:xfrm rot="19836960">
            <a:off x="8862168" y="5124924"/>
            <a:ext cx="1313764" cy="64098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5C1DD3D-E320-D84A-07CA-4149C146CC65}"/>
              </a:ext>
            </a:extLst>
          </p:cNvPr>
          <p:cNvSpPr txBox="1"/>
          <p:nvPr/>
        </p:nvSpPr>
        <p:spPr>
          <a:xfrm>
            <a:off x="8880966" y="4605803"/>
            <a:ext cx="901209" cy="369332"/>
          </a:xfrm>
          <a:prstGeom prst="rect">
            <a:avLst/>
          </a:prstGeom>
          <a:solidFill>
            <a:schemeClr val="bg1"/>
          </a:solidFill>
        </p:spPr>
        <p:txBody>
          <a:bodyPr wrap="none" rtlCol="0">
            <a:spAutoFit/>
          </a:bodyPr>
          <a:lstStyle/>
          <a:p>
            <a:r>
              <a:rPr lang="en-US" dirty="0"/>
              <a:t>B213 C</a:t>
            </a:r>
          </a:p>
        </p:txBody>
      </p:sp>
      <p:sp>
        <p:nvSpPr>
          <p:cNvPr id="10" name="TextBox 9">
            <a:extLst>
              <a:ext uri="{FF2B5EF4-FFF2-40B4-BE49-F238E27FC236}">
                <a16:creationId xmlns:a16="http://schemas.microsoft.com/office/drawing/2014/main" id="{2F267A51-CDDD-8936-9F64-87819019691E}"/>
              </a:ext>
            </a:extLst>
          </p:cNvPr>
          <p:cNvSpPr txBox="1"/>
          <p:nvPr/>
        </p:nvSpPr>
        <p:spPr>
          <a:xfrm>
            <a:off x="10452346" y="4772894"/>
            <a:ext cx="869149" cy="369332"/>
          </a:xfrm>
          <a:prstGeom prst="rect">
            <a:avLst/>
          </a:prstGeom>
          <a:solidFill>
            <a:schemeClr val="bg1"/>
          </a:solidFill>
        </p:spPr>
        <p:txBody>
          <a:bodyPr wrap="none" rtlCol="0">
            <a:spAutoFit/>
          </a:bodyPr>
          <a:lstStyle/>
          <a:p>
            <a:r>
              <a:rPr lang="en-US" dirty="0"/>
              <a:t>B213 E</a:t>
            </a:r>
          </a:p>
        </p:txBody>
      </p:sp>
    </p:spTree>
    <p:extLst>
      <p:ext uri="{BB962C8B-B14F-4D97-AF65-F5344CB8AC3E}">
        <p14:creationId xmlns:p14="http://schemas.microsoft.com/office/powerpoint/2010/main" val="4229007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9073E-65BF-4C94-8209-B125758E190A}"/>
              </a:ext>
            </a:extLst>
          </p:cNvPr>
          <p:cNvSpPr>
            <a:spLocks noGrp="1"/>
          </p:cNvSpPr>
          <p:nvPr>
            <p:ph type="title"/>
          </p:nvPr>
        </p:nvSpPr>
        <p:spPr/>
        <p:txBody>
          <a:bodyPr/>
          <a:lstStyle/>
          <a:p>
            <a:r>
              <a:rPr lang="en-US" dirty="0"/>
              <a:t>How do we achieve this?</a:t>
            </a:r>
          </a:p>
        </p:txBody>
      </p:sp>
      <p:sp>
        <p:nvSpPr>
          <p:cNvPr id="3" name="Content Placeholder 2">
            <a:extLst>
              <a:ext uri="{FF2B5EF4-FFF2-40B4-BE49-F238E27FC236}">
                <a16:creationId xmlns:a16="http://schemas.microsoft.com/office/drawing/2014/main" id="{18C96873-457E-601C-656B-2DF20C9CDC88}"/>
              </a:ext>
            </a:extLst>
          </p:cNvPr>
          <p:cNvSpPr>
            <a:spLocks noGrp="1"/>
          </p:cNvSpPr>
          <p:nvPr>
            <p:ph idx="1"/>
          </p:nvPr>
        </p:nvSpPr>
        <p:spPr>
          <a:xfrm>
            <a:off x="605892" y="1893083"/>
            <a:ext cx="11214252" cy="1882618"/>
          </a:xfrm>
        </p:spPr>
        <p:txBody>
          <a:bodyPr>
            <a:normAutofit/>
          </a:bodyPr>
          <a:lstStyle/>
          <a:p>
            <a:r>
              <a:rPr lang="en-US" dirty="0"/>
              <a:t>Compare their </a:t>
            </a:r>
            <a:r>
              <a:rPr lang="en-US" b="1" dirty="0"/>
              <a:t>column densities</a:t>
            </a:r>
          </a:p>
          <a:p>
            <a:r>
              <a:rPr lang="en-US" dirty="0"/>
              <a:t>To find the column densities, need to observe the molecules</a:t>
            </a:r>
          </a:p>
          <a:p>
            <a:r>
              <a:rPr lang="en-US" dirty="0"/>
              <a:t>Can’t see molecules, but can see when they change energy!</a:t>
            </a:r>
          </a:p>
          <a:p>
            <a:pPr lvl="2"/>
            <a:endParaRPr lang="en-US" dirty="0"/>
          </a:p>
        </p:txBody>
      </p:sp>
      <p:sp>
        <p:nvSpPr>
          <p:cNvPr id="7" name="Oval 6">
            <a:extLst>
              <a:ext uri="{FF2B5EF4-FFF2-40B4-BE49-F238E27FC236}">
                <a16:creationId xmlns:a16="http://schemas.microsoft.com/office/drawing/2014/main" id="{6F6AF7E0-F335-6850-BB2E-89F9F6F94613}"/>
              </a:ext>
            </a:extLst>
          </p:cNvPr>
          <p:cNvSpPr/>
          <p:nvPr/>
        </p:nvSpPr>
        <p:spPr>
          <a:xfrm>
            <a:off x="838200" y="4637504"/>
            <a:ext cx="925417" cy="1788190"/>
          </a:xfrm>
          <a:prstGeom prst="ellips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D7FA1FC8-9096-BEB8-2CC7-45BC6BCFC351}"/>
              </a:ext>
            </a:extLst>
          </p:cNvPr>
          <p:cNvCxnSpPr>
            <a:cxnSpLocks/>
            <a:stCxn id="7" idx="0"/>
            <a:endCxn id="11" idx="0"/>
          </p:cNvCxnSpPr>
          <p:nvPr/>
        </p:nvCxnSpPr>
        <p:spPr>
          <a:xfrm flipV="1">
            <a:off x="1300909" y="4329032"/>
            <a:ext cx="3139806" cy="30847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CC4901C-E6F6-D69D-32F2-8DAC31C9D2CD}"/>
              </a:ext>
            </a:extLst>
          </p:cNvPr>
          <p:cNvCxnSpPr/>
          <p:nvPr/>
        </p:nvCxnSpPr>
        <p:spPr>
          <a:xfrm flipV="1">
            <a:off x="1300908" y="6117222"/>
            <a:ext cx="3139807" cy="308472"/>
          </a:xfrm>
          <a:prstGeom prst="line">
            <a:avLst/>
          </a:prstGeom>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A198050B-7CBD-8BC5-7A9F-F5322FDE1063}"/>
              </a:ext>
            </a:extLst>
          </p:cNvPr>
          <p:cNvSpPr/>
          <p:nvPr/>
        </p:nvSpPr>
        <p:spPr>
          <a:xfrm>
            <a:off x="3978006" y="4329032"/>
            <a:ext cx="925417" cy="178819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6987C95-8A5F-FEA7-B316-7B8E2E0215A9}"/>
              </a:ext>
            </a:extLst>
          </p:cNvPr>
          <p:cNvSpPr/>
          <p:nvPr/>
        </p:nvSpPr>
        <p:spPr>
          <a:xfrm>
            <a:off x="1899492" y="4722427"/>
            <a:ext cx="150564" cy="137283"/>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551A153-EF04-C21B-2051-2CD0E41D99ED}"/>
              </a:ext>
            </a:extLst>
          </p:cNvPr>
          <p:cNvSpPr/>
          <p:nvPr/>
        </p:nvSpPr>
        <p:spPr>
          <a:xfrm>
            <a:off x="2720247" y="5259921"/>
            <a:ext cx="150564" cy="137283"/>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B6BD40E-20FE-897B-0B90-7D9B74C4B8E9}"/>
              </a:ext>
            </a:extLst>
          </p:cNvPr>
          <p:cNvSpPr/>
          <p:nvPr/>
        </p:nvSpPr>
        <p:spPr>
          <a:xfrm>
            <a:off x="1926116" y="5680488"/>
            <a:ext cx="150564" cy="154236"/>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7558F5E-E4CF-9074-0BE0-047BAE3E0D74}"/>
              </a:ext>
            </a:extLst>
          </p:cNvPr>
          <p:cNvSpPr/>
          <p:nvPr/>
        </p:nvSpPr>
        <p:spPr>
          <a:xfrm>
            <a:off x="3518529" y="4833036"/>
            <a:ext cx="150564" cy="137283"/>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60191D1-1486-86C4-69A9-2A69D80FE2FC}"/>
              </a:ext>
            </a:extLst>
          </p:cNvPr>
          <p:cNvSpPr/>
          <p:nvPr/>
        </p:nvSpPr>
        <p:spPr>
          <a:xfrm>
            <a:off x="3911903" y="5665943"/>
            <a:ext cx="150564" cy="154236"/>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E56689A7-616F-8014-9995-CADDA8C4A085}"/>
              </a:ext>
            </a:extLst>
          </p:cNvPr>
          <p:cNvCxnSpPr>
            <a:cxnSpLocks/>
          </p:cNvCxnSpPr>
          <p:nvPr/>
        </p:nvCxnSpPr>
        <p:spPr>
          <a:xfrm flipV="1">
            <a:off x="1300908" y="4244829"/>
            <a:ext cx="3139806" cy="31061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2" name="Arrow: Right 21">
            <a:extLst>
              <a:ext uri="{FF2B5EF4-FFF2-40B4-BE49-F238E27FC236}">
                <a16:creationId xmlns:a16="http://schemas.microsoft.com/office/drawing/2014/main" id="{C3673215-BCF8-AFEC-B293-1E01977AB730}"/>
              </a:ext>
            </a:extLst>
          </p:cNvPr>
          <p:cNvSpPr/>
          <p:nvPr/>
        </p:nvSpPr>
        <p:spPr>
          <a:xfrm>
            <a:off x="5827925" y="4984505"/>
            <a:ext cx="2191439"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823E622-3DAC-75BF-6F80-C258614300B3}"/>
              </a:ext>
            </a:extLst>
          </p:cNvPr>
          <p:cNvSpPr/>
          <p:nvPr/>
        </p:nvSpPr>
        <p:spPr>
          <a:xfrm>
            <a:off x="8996193" y="4150458"/>
            <a:ext cx="2104222" cy="215272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157B63D-A271-CEC1-AC83-D4DB2BE196B4}"/>
              </a:ext>
            </a:extLst>
          </p:cNvPr>
          <p:cNvSpPr/>
          <p:nvPr/>
        </p:nvSpPr>
        <p:spPr>
          <a:xfrm>
            <a:off x="9620019" y="4553081"/>
            <a:ext cx="150564" cy="154236"/>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71BA767-2FB0-9701-764C-E2765C8B1860}"/>
              </a:ext>
            </a:extLst>
          </p:cNvPr>
          <p:cNvSpPr/>
          <p:nvPr/>
        </p:nvSpPr>
        <p:spPr>
          <a:xfrm>
            <a:off x="10189682" y="4802253"/>
            <a:ext cx="150564" cy="154236"/>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9BCFB5B-D566-2CAF-87F0-D06D8F714A14}"/>
              </a:ext>
            </a:extLst>
          </p:cNvPr>
          <p:cNvSpPr/>
          <p:nvPr/>
        </p:nvSpPr>
        <p:spPr>
          <a:xfrm>
            <a:off x="9973022" y="5274696"/>
            <a:ext cx="150564" cy="154236"/>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DDAC558-D53C-17B4-568B-BB4C7B1695BB}"/>
              </a:ext>
            </a:extLst>
          </p:cNvPr>
          <p:cNvSpPr/>
          <p:nvPr/>
        </p:nvSpPr>
        <p:spPr>
          <a:xfrm>
            <a:off x="9565855" y="5557979"/>
            <a:ext cx="150564" cy="154236"/>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E2FBFC4-315A-E451-133C-5F5761EDC48D}"/>
              </a:ext>
            </a:extLst>
          </p:cNvPr>
          <p:cNvSpPr/>
          <p:nvPr/>
        </p:nvSpPr>
        <p:spPr>
          <a:xfrm>
            <a:off x="10300311" y="5712215"/>
            <a:ext cx="150564" cy="154236"/>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4121F5A-4B1F-B441-29E1-E83F622EB9CA}"/>
                  </a:ext>
                </a:extLst>
              </p:cNvPr>
              <p:cNvSpPr txBox="1"/>
              <p:nvPr/>
            </p:nvSpPr>
            <p:spPr>
              <a:xfrm>
                <a:off x="6044413" y="4199718"/>
                <a:ext cx="1642244" cy="10610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𝑁</m:t>
                      </m:r>
                      <m:r>
                        <a:rPr lang="en-US" sz="2400" b="0" i="1" smtClean="0">
                          <a:latin typeface="Cambria Math" panose="02040503050406030204" pitchFamily="18" charset="0"/>
                        </a:rPr>
                        <m:t>=</m:t>
                      </m:r>
                      <m:nary>
                        <m:naryPr>
                          <m:limLoc m:val="undOvr"/>
                          <m:subHide m:val="on"/>
                          <m:supHide m:val="on"/>
                          <m:ctrlPr>
                            <a:rPr lang="en-US" sz="2400" b="0" i="1" smtClean="0">
                              <a:latin typeface="Cambria Math" panose="02040503050406030204" pitchFamily="18" charset="0"/>
                            </a:rPr>
                          </m:ctrlPr>
                        </m:naryPr>
                        <m:sub/>
                        <m:sup/>
                        <m:e>
                          <m:r>
                            <a:rPr lang="en-US" sz="2400" b="0" i="1" smtClean="0">
                              <a:latin typeface="Cambria Math" panose="02040503050406030204" pitchFamily="18" charset="0"/>
                            </a:rPr>
                            <m:t>𝑛𝑑𝑙</m:t>
                          </m:r>
                        </m:e>
                      </m:nary>
                    </m:oMath>
                  </m:oMathPara>
                </a14:m>
                <a:endParaRPr lang="en-US" sz="2400" dirty="0"/>
              </a:p>
            </p:txBody>
          </p:sp>
        </mc:Choice>
        <mc:Fallback xmlns="">
          <p:sp>
            <p:nvSpPr>
              <p:cNvPr id="30" name="TextBox 29">
                <a:extLst>
                  <a:ext uri="{FF2B5EF4-FFF2-40B4-BE49-F238E27FC236}">
                    <a16:creationId xmlns:a16="http://schemas.microsoft.com/office/drawing/2014/main" id="{C4121F5A-4B1F-B441-29E1-E83F622EB9CA}"/>
                  </a:ext>
                </a:extLst>
              </p:cNvPr>
              <p:cNvSpPr txBox="1">
                <a:spLocks noRot="1" noChangeAspect="1" noMove="1" noResize="1" noEditPoints="1" noAdjustHandles="1" noChangeArrowheads="1" noChangeShapeType="1" noTextEdit="1"/>
              </p:cNvSpPr>
              <p:nvPr/>
            </p:nvSpPr>
            <p:spPr>
              <a:xfrm>
                <a:off x="6044413" y="4199718"/>
                <a:ext cx="1642244" cy="106106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FCD5F7E-9583-1E80-EF02-5474C217A628}"/>
                  </a:ext>
                </a:extLst>
              </p:cNvPr>
              <p:cNvSpPr txBox="1"/>
              <p:nvPr/>
            </p:nvSpPr>
            <p:spPr>
              <a:xfrm>
                <a:off x="2226325" y="6338860"/>
                <a:ext cx="298812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 </m:t>
                      </m:r>
                      <m:r>
                        <a:rPr lang="en-US" sz="2400" b="0" i="1" smtClean="0">
                          <a:latin typeface="Cambria Math" panose="02040503050406030204" pitchFamily="18" charset="0"/>
                        </a:rPr>
                        <m:t>𝑚𝑜𝑙𝑒𝑐𝑢𝑙𝑒𝑠</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𝑐𝑚</m:t>
                          </m:r>
                        </m:e>
                        <m:sup>
                          <m:r>
                            <a:rPr lang="en-US" sz="2400" b="0" i="1" smtClean="0">
                              <a:latin typeface="Cambria Math" panose="02040503050406030204" pitchFamily="18" charset="0"/>
                            </a:rPr>
                            <m:t>3</m:t>
                          </m:r>
                        </m:sup>
                      </m:sSup>
                    </m:oMath>
                  </m:oMathPara>
                </a14:m>
                <a:endParaRPr lang="en-US" sz="2400" dirty="0"/>
              </a:p>
            </p:txBody>
          </p:sp>
        </mc:Choice>
        <mc:Fallback xmlns="">
          <p:sp>
            <p:nvSpPr>
              <p:cNvPr id="32" name="TextBox 31">
                <a:extLst>
                  <a:ext uri="{FF2B5EF4-FFF2-40B4-BE49-F238E27FC236}">
                    <a16:creationId xmlns:a16="http://schemas.microsoft.com/office/drawing/2014/main" id="{6FCD5F7E-9583-1E80-EF02-5474C217A628}"/>
                  </a:ext>
                </a:extLst>
              </p:cNvPr>
              <p:cNvSpPr txBox="1">
                <a:spLocks noRot="1" noChangeAspect="1" noMove="1" noResize="1" noEditPoints="1" noAdjustHandles="1" noChangeArrowheads="1" noChangeShapeType="1" noTextEdit="1"/>
              </p:cNvSpPr>
              <p:nvPr/>
            </p:nvSpPr>
            <p:spPr>
              <a:xfrm>
                <a:off x="2226325" y="6338860"/>
                <a:ext cx="2988126" cy="369332"/>
              </a:xfrm>
              <a:prstGeom prst="rect">
                <a:avLst/>
              </a:prstGeom>
              <a:blipFill>
                <a:blip r:embed="rId4"/>
                <a:stretch>
                  <a:fillRect l="-1020" r="-612"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1D53DE7-C92E-9996-6068-8813AD845707}"/>
                  </a:ext>
                </a:extLst>
              </p:cNvPr>
              <p:cNvSpPr txBox="1"/>
              <p:nvPr/>
            </p:nvSpPr>
            <p:spPr>
              <a:xfrm>
                <a:off x="8528272" y="6393405"/>
                <a:ext cx="30400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𝑁</m:t>
                      </m:r>
                      <m:r>
                        <a:rPr lang="en-US" sz="2400" b="0" i="1" smtClean="0">
                          <a:latin typeface="Cambria Math" panose="02040503050406030204" pitchFamily="18" charset="0"/>
                        </a:rPr>
                        <m:t>=# </m:t>
                      </m:r>
                      <m:r>
                        <a:rPr lang="en-US" sz="2400" b="0" i="1" smtClean="0">
                          <a:latin typeface="Cambria Math" panose="02040503050406030204" pitchFamily="18" charset="0"/>
                        </a:rPr>
                        <m:t>𝑚𝑜𝑙𝑒𝑐𝑢𝑙𝑒𝑠</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𝑐𝑚</m:t>
                          </m:r>
                        </m:e>
                        <m:sup>
                          <m:r>
                            <a:rPr lang="en-US" sz="2400" b="0" i="1" smtClean="0">
                              <a:latin typeface="Cambria Math" panose="02040503050406030204" pitchFamily="18" charset="0"/>
                            </a:rPr>
                            <m:t>2</m:t>
                          </m:r>
                        </m:sup>
                      </m:sSup>
                    </m:oMath>
                  </m:oMathPara>
                </a14:m>
                <a:endParaRPr lang="en-US" sz="2400" dirty="0"/>
              </a:p>
            </p:txBody>
          </p:sp>
        </mc:Choice>
        <mc:Fallback xmlns="">
          <p:sp>
            <p:nvSpPr>
              <p:cNvPr id="35" name="TextBox 34">
                <a:extLst>
                  <a:ext uri="{FF2B5EF4-FFF2-40B4-BE49-F238E27FC236}">
                    <a16:creationId xmlns:a16="http://schemas.microsoft.com/office/drawing/2014/main" id="{F1D53DE7-C92E-9996-6068-8813AD845707}"/>
                  </a:ext>
                </a:extLst>
              </p:cNvPr>
              <p:cNvSpPr txBox="1">
                <a:spLocks noRot="1" noChangeAspect="1" noMove="1" noResize="1" noEditPoints="1" noAdjustHandles="1" noChangeArrowheads="1" noChangeShapeType="1" noTextEdit="1"/>
              </p:cNvSpPr>
              <p:nvPr/>
            </p:nvSpPr>
            <p:spPr>
              <a:xfrm>
                <a:off x="8528272" y="6393405"/>
                <a:ext cx="3040063" cy="369332"/>
              </a:xfrm>
              <a:prstGeom prst="rect">
                <a:avLst/>
              </a:prstGeom>
              <a:blipFill>
                <a:blip r:embed="rId5"/>
                <a:stretch>
                  <a:fillRect l="-2204" r="-601"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347EE4D5-2410-7739-9509-F54B357F9B5A}"/>
                  </a:ext>
                </a:extLst>
              </p:cNvPr>
              <p:cNvSpPr txBox="1"/>
              <p:nvPr/>
            </p:nvSpPr>
            <p:spPr>
              <a:xfrm>
                <a:off x="2720862" y="4023608"/>
                <a:ext cx="2323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oMath>
                  </m:oMathPara>
                </a14:m>
                <a:endParaRPr lang="en-US" sz="2400" dirty="0"/>
              </a:p>
            </p:txBody>
          </p:sp>
        </mc:Choice>
        <mc:Fallback xmlns="">
          <p:sp>
            <p:nvSpPr>
              <p:cNvPr id="36" name="TextBox 35">
                <a:extLst>
                  <a:ext uri="{FF2B5EF4-FFF2-40B4-BE49-F238E27FC236}">
                    <a16:creationId xmlns:a16="http://schemas.microsoft.com/office/drawing/2014/main" id="{347EE4D5-2410-7739-9509-F54B357F9B5A}"/>
                  </a:ext>
                </a:extLst>
              </p:cNvPr>
              <p:cNvSpPr txBox="1">
                <a:spLocks noRot="1" noChangeAspect="1" noMove="1" noResize="1" noEditPoints="1" noAdjustHandles="1" noChangeArrowheads="1" noChangeShapeType="1" noTextEdit="1"/>
              </p:cNvSpPr>
              <p:nvPr/>
            </p:nvSpPr>
            <p:spPr>
              <a:xfrm>
                <a:off x="2720862" y="4023608"/>
                <a:ext cx="232308" cy="369332"/>
              </a:xfrm>
              <a:prstGeom prst="rect">
                <a:avLst/>
              </a:prstGeom>
              <a:blipFill>
                <a:blip r:embed="rId6"/>
                <a:stretch>
                  <a:fillRect l="-31579" r="-31579" b="-4918"/>
                </a:stretch>
              </a:blipFill>
            </p:spPr>
            <p:txBody>
              <a:bodyPr/>
              <a:lstStyle/>
              <a:p>
                <a:r>
                  <a:rPr lang="en-US">
                    <a:noFill/>
                  </a:rPr>
                  <a:t> </a:t>
                </a:r>
              </a:p>
            </p:txBody>
          </p:sp>
        </mc:Fallback>
      </mc:AlternateContent>
    </p:spTree>
    <p:extLst>
      <p:ext uri="{BB962C8B-B14F-4D97-AF65-F5344CB8AC3E}">
        <p14:creationId xmlns:p14="http://schemas.microsoft.com/office/powerpoint/2010/main" val="3921890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5E158B290FB04C85E3A58298661110" ma:contentTypeVersion="13" ma:contentTypeDescription="Create a new document." ma:contentTypeScope="" ma:versionID="210b815ceb6506e01618af2d17eefaef">
  <xsd:schema xmlns:xsd="http://www.w3.org/2001/XMLSchema" xmlns:xs="http://www.w3.org/2001/XMLSchema" xmlns:p="http://schemas.microsoft.com/office/2006/metadata/properties" xmlns:ns2="18db2308-d939-430a-b691-238a8dea59b6" xmlns:ns3="5b8b13da-f81b-454a-95eb-607e33c0c50f" targetNamespace="http://schemas.microsoft.com/office/2006/metadata/properties" ma:root="true" ma:fieldsID="adfff1f5fea1391eb144090130f045bf" ns2:_="" ns3:_="">
    <xsd:import namespace="18db2308-d939-430a-b691-238a8dea59b6"/>
    <xsd:import namespace="5b8b13da-f81b-454a-95eb-607e33c0c5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b2308-d939-430a-b691-238a8dea5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8b13da-f81b-454a-95eb-607e33c0c50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870a5b-0f6f-4a43-975e-bd6ec4c6147b}" ma:internalName="TaxCatchAll" ma:showField="CatchAllData" ma:web="5b8b13da-f81b-454a-95eb-607e33c0c5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db2308-d939-430a-b691-238a8dea59b6">
      <Terms xmlns="http://schemas.microsoft.com/office/infopath/2007/PartnerControls"/>
    </lcf76f155ced4ddcb4097134ff3c332f>
    <TaxCatchAll xmlns="5b8b13da-f81b-454a-95eb-607e33c0c50f" xsi:nil="true"/>
  </documentManagement>
</p:properties>
</file>

<file path=customXml/itemProps1.xml><?xml version="1.0" encoding="utf-8"?>
<ds:datastoreItem xmlns:ds="http://schemas.openxmlformats.org/officeDocument/2006/customXml" ds:itemID="{C5C620B4-3C9B-428B-BEA8-42E7FF3A7380}"/>
</file>

<file path=customXml/itemProps2.xml><?xml version="1.0" encoding="utf-8"?>
<ds:datastoreItem xmlns:ds="http://schemas.openxmlformats.org/officeDocument/2006/customXml" ds:itemID="{0235C975-1350-4C4F-AAF4-E2D899F3AC61}"/>
</file>

<file path=customXml/itemProps3.xml><?xml version="1.0" encoding="utf-8"?>
<ds:datastoreItem xmlns:ds="http://schemas.openxmlformats.org/officeDocument/2006/customXml" ds:itemID="{12D48E4F-FA8B-42DC-A24A-72BBC62E2AD2}"/>
</file>

<file path=docProps/app.xml><?xml version="1.0" encoding="utf-8"?>
<Properties xmlns="http://schemas.openxmlformats.org/officeDocument/2006/extended-properties" xmlns:vt="http://schemas.openxmlformats.org/officeDocument/2006/docPropsVTypes">
  <TotalTime>5831</TotalTime>
  <Words>1919</Words>
  <Application>Microsoft Office PowerPoint</Application>
  <PresentationFormat>Widescreen</PresentationFormat>
  <Paragraphs>127</Paragraphs>
  <Slides>17</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Aptos Display</vt:lpstr>
      <vt:lpstr>Aptos Narrow</vt:lpstr>
      <vt:lpstr>Arial</vt:lpstr>
      <vt:lpstr>Cambria Math</vt:lpstr>
      <vt:lpstr>Segoe UI</vt:lpstr>
      <vt:lpstr>Office Theme</vt:lpstr>
      <vt:lpstr>Deuterated Formaldehyde as a Tracer of Core and Filament Evolution</vt:lpstr>
      <vt:lpstr>Molecular Clouds</vt:lpstr>
      <vt:lpstr>Hierarchical Structure</vt:lpstr>
      <vt:lpstr>Cores and Filaments</vt:lpstr>
      <vt:lpstr>Finding Dense Regions</vt:lpstr>
      <vt:lpstr>Deuterium Fractionation</vt:lpstr>
      <vt:lpstr>Previous Projects</vt:lpstr>
      <vt:lpstr>We’re Expanding!</vt:lpstr>
      <vt:lpstr>How do we achieve this?</vt:lpstr>
      <vt:lpstr>What We Observed</vt:lpstr>
      <vt:lpstr>What We Observed</vt:lpstr>
      <vt:lpstr>Determining Column Densities - HDCO</vt:lpstr>
      <vt:lpstr>Determining Column Densities - HDCO</vt:lpstr>
      <vt:lpstr>Determining Column Densities - H2CO</vt:lpstr>
      <vt:lpstr>Preliminary Results/Moving Forward</vt:lpstr>
      <vt:lpstr>Acknowledgements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Kaiser, Grace Michelle - (gkaiser)</dc:creator>
  <cp:lastModifiedBy>Coe, Michelle A - (macoe)</cp:lastModifiedBy>
  <cp:revision>2</cp:revision>
  <dcterms:created xsi:type="dcterms:W3CDTF">2026-03-23T19:24:43Z</dcterms:created>
  <dcterms:modified xsi:type="dcterms:W3CDTF">2026-04-08T23:09:59Z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0x010100815E158B290FB04C85E3A58298661110</vt:lpwstr>
  </property>
</Properties>
</file>